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theme/themeOverride3.xml" ContentType="application/vnd.openxmlformats-officedocument.themeOverride+xml"/>
  <Override PartName="/ppt/notesSlides/notesSlide14.xml" ContentType="application/vnd.openxmlformats-officedocument.presentationml.notesSlide+xml"/>
  <Override PartName="/ppt/charts/chart11.xml" ContentType="application/vnd.openxmlformats-officedocument.drawingml.chart+xml"/>
  <Override PartName="/ppt/theme/themeOverride4.xml" ContentType="application/vnd.openxmlformats-officedocument.themeOverride+xml"/>
  <Override PartName="/ppt/notesSlides/notesSlide15.xml" ContentType="application/vnd.openxmlformats-officedocument.presentationml.notesSlide+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4.xml" ContentType="application/vnd.openxmlformats-officedocument.drawingml.chartshapes+xml"/>
  <Override PartName="/ppt/notesSlides/notesSlide16.xml" ContentType="application/vnd.openxmlformats-officedocument.presentationml.notesSlid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7.xml" ContentType="application/vnd.openxmlformats-officedocument.presentationml.notesSlid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5.xml" ContentType="application/vnd.openxmlformats-officedocument.drawingml.chartshapes+xml"/>
  <Override PartName="/ppt/notesSlides/notesSlide18.xml" ContentType="application/vnd.openxmlformats-officedocument.presentationml.notesSlide+xml"/>
  <Override PartName="/ppt/charts/chart15.xml" ContentType="application/vnd.openxmlformats-officedocument.drawingml.chart+xml"/>
  <Override PartName="/ppt/theme/themeOverride5.xml" ContentType="application/vnd.openxmlformats-officedocument.themeOverride+xml"/>
  <Override PartName="/ppt/notesSlides/notesSlide19.xml" ContentType="application/vnd.openxmlformats-officedocument.presentationml.notesSlide+xml"/>
  <Override PartName="/ppt/charts/chart16.xml" ContentType="application/vnd.openxmlformats-officedocument.drawingml.chart+xml"/>
  <Override PartName="/ppt/theme/themeOverride6.xml" ContentType="application/vnd.openxmlformats-officedocument.themeOverride+xml"/>
  <Override PartName="/ppt/notesSlides/notesSlide20.xml" ContentType="application/vnd.openxmlformats-officedocument.presentationml.notesSlide+xml"/>
  <Override PartName="/ppt/charts/chart17.xml" ContentType="application/vnd.openxmlformats-officedocument.drawingml.chart+xml"/>
  <Override PartName="/ppt/theme/themeOverride7.xml" ContentType="application/vnd.openxmlformats-officedocument.themeOverride+xml"/>
  <Override PartName="/ppt/notesSlides/notesSlide21.xml" ContentType="application/vnd.openxmlformats-officedocument.presentationml.notesSlide+xml"/>
  <Override PartName="/ppt/charts/chart18.xml" ContentType="application/vnd.openxmlformats-officedocument.drawingml.chart+xml"/>
  <Override PartName="/ppt/theme/themeOverride8.xml" ContentType="application/vnd.openxmlformats-officedocument.themeOverride+xml"/>
  <Override PartName="/ppt/notesSlides/notesSlide22.xml" ContentType="application/vnd.openxmlformats-officedocument.presentationml.notesSlide+xml"/>
  <Override PartName="/ppt/charts/chart19.xml" ContentType="application/vnd.openxmlformats-officedocument.drawingml.chart+xml"/>
  <Override PartName="/ppt/theme/themeOverride9.xml" ContentType="application/vnd.openxmlformats-officedocument.themeOverride+xml"/>
  <Override PartName="/ppt/notesSlides/notesSlide23.xml" ContentType="application/vnd.openxmlformats-officedocument.presentationml.notesSlide+xml"/>
  <Override PartName="/ppt/charts/chart20.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6.xml" ContentType="application/vnd.openxmlformats-officedocument.drawingml.chartshape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33"/>
  </p:notesMasterIdLst>
  <p:handoutMasterIdLst>
    <p:handoutMasterId r:id="rId34"/>
  </p:handoutMasterIdLst>
  <p:sldIdLst>
    <p:sldId id="294" r:id="rId2"/>
    <p:sldId id="365" r:id="rId3"/>
    <p:sldId id="366" r:id="rId4"/>
    <p:sldId id="346" r:id="rId5"/>
    <p:sldId id="291" r:id="rId6"/>
    <p:sldId id="292" r:id="rId7"/>
    <p:sldId id="350" r:id="rId8"/>
    <p:sldId id="323" r:id="rId9"/>
    <p:sldId id="296" r:id="rId10"/>
    <p:sldId id="342" r:id="rId11"/>
    <p:sldId id="355" r:id="rId12"/>
    <p:sldId id="351" r:id="rId13"/>
    <p:sldId id="324" r:id="rId14"/>
    <p:sldId id="325" r:id="rId15"/>
    <p:sldId id="356" r:id="rId16"/>
    <p:sldId id="352" r:id="rId17"/>
    <p:sldId id="362" r:id="rId18"/>
    <p:sldId id="364" r:id="rId19"/>
    <p:sldId id="330" r:id="rId20"/>
    <p:sldId id="353" r:id="rId21"/>
    <p:sldId id="347" r:id="rId22"/>
    <p:sldId id="334" r:id="rId23"/>
    <p:sldId id="358" r:id="rId24"/>
    <p:sldId id="359" r:id="rId25"/>
    <p:sldId id="360" r:id="rId26"/>
    <p:sldId id="348" r:id="rId27"/>
    <p:sldId id="349" r:id="rId28"/>
    <p:sldId id="354" r:id="rId29"/>
    <p:sldId id="308" r:id="rId30"/>
    <p:sldId id="312" r:id="rId31"/>
    <p:sldId id="331"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F8F"/>
    <a:srgbClr val="FF7C80"/>
    <a:srgbClr val="C00000"/>
    <a:srgbClr val="70AD47"/>
    <a:srgbClr val="71AF47"/>
    <a:srgbClr val="727D84"/>
    <a:srgbClr val="7C878E"/>
    <a:srgbClr val="7EC2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87840" autoAdjust="0"/>
  </p:normalViewPr>
  <p:slideViewPr>
    <p:cSldViewPr snapToGrid="0">
      <p:cViewPr varScale="1">
        <p:scale>
          <a:sx n="58" d="100"/>
          <a:sy n="58" d="100"/>
        </p:scale>
        <p:origin x="876" y="56"/>
      </p:cViewPr>
      <p:guideLst/>
    </p:cSldViewPr>
  </p:slideViewPr>
  <p:outlineViewPr>
    <p:cViewPr>
      <p:scale>
        <a:sx n="33" d="100"/>
        <a:sy n="33" d="100"/>
      </p:scale>
      <p:origin x="0" y="-3228"/>
    </p:cViewPr>
  </p:outlineViewPr>
  <p:notesTextViewPr>
    <p:cViewPr>
      <p:scale>
        <a:sx n="1" d="1"/>
        <a:sy n="1" d="1"/>
      </p:scale>
      <p:origin x="0" y="0"/>
    </p:cViewPr>
  </p:notesTextViewPr>
  <p:notesViewPr>
    <p:cSldViewPr snapToGrid="0">
      <p:cViewPr varScale="1">
        <p:scale>
          <a:sx n="58" d="100"/>
          <a:sy n="58" d="100"/>
        </p:scale>
        <p:origin x="224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3.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4.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4.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9.xml"/><Relationship Id="rId1" Type="http://schemas.microsoft.com/office/2011/relationships/chartStyle" Target="style9.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5.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5.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6.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7.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8.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9.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6.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098821232708254"/>
          <c:y val="8.3049985156638848E-2"/>
          <c:w val="0.75255097860987241"/>
          <c:h val="0.79038525419669825"/>
        </c:manualLayout>
      </c:layout>
      <c:barChart>
        <c:barDir val="bar"/>
        <c:grouping val="clustered"/>
        <c:varyColors val="0"/>
        <c:ser>
          <c:idx val="0"/>
          <c:order val="0"/>
          <c:tx>
            <c:strRef>
              <c:f>Sheet1!$B$1</c:f>
              <c:strCache>
                <c:ptCount val="1"/>
                <c:pt idx="0">
                  <c:v>Column1</c:v>
                </c:pt>
              </c:strCache>
            </c:strRef>
          </c:tx>
          <c:spPr>
            <a:solidFill>
              <a:srgbClr val="70AD47"/>
            </a:solidFill>
            <a:ln>
              <a:solidFill>
                <a:srgbClr val="002060"/>
              </a:solidFill>
            </a:ln>
          </c:spPr>
          <c:invertIfNegative val="0"/>
          <c:dPt>
            <c:idx val="0"/>
            <c:invertIfNegative val="0"/>
            <c:bubble3D val="0"/>
            <c:spPr>
              <a:solidFill>
                <a:srgbClr val="C00000"/>
              </a:solidFill>
              <a:ln>
                <a:solidFill>
                  <a:srgbClr val="002060"/>
                </a:solidFill>
              </a:ln>
            </c:spPr>
            <c:extLst>
              <c:ext xmlns:c16="http://schemas.microsoft.com/office/drawing/2014/chart" uri="{C3380CC4-5D6E-409C-BE32-E72D297353CC}">
                <c16:uniqueId val="{00000007-1E32-0243-965C-76301411FCB2}"/>
              </c:ext>
            </c:extLst>
          </c:dPt>
          <c:dPt>
            <c:idx val="1"/>
            <c:invertIfNegative val="0"/>
            <c:bubble3D val="0"/>
            <c:spPr>
              <a:solidFill>
                <a:srgbClr val="C00000"/>
              </a:solidFill>
              <a:ln>
                <a:solidFill>
                  <a:srgbClr val="002060"/>
                </a:solidFill>
              </a:ln>
            </c:spPr>
            <c:extLst>
              <c:ext xmlns:c16="http://schemas.microsoft.com/office/drawing/2014/chart" uri="{C3380CC4-5D6E-409C-BE32-E72D297353CC}">
                <c16:uniqueId val="{00000006-1E32-0243-965C-76301411FCB2}"/>
              </c:ext>
            </c:extLst>
          </c:dPt>
          <c:dPt>
            <c:idx val="2"/>
            <c:invertIfNegative val="0"/>
            <c:bubble3D val="0"/>
            <c:spPr>
              <a:solidFill>
                <a:srgbClr val="C00000"/>
              </a:solidFill>
              <a:ln>
                <a:solidFill>
                  <a:srgbClr val="002060"/>
                </a:solidFill>
              </a:ln>
            </c:spPr>
            <c:extLst>
              <c:ext xmlns:c16="http://schemas.microsoft.com/office/drawing/2014/chart" uri="{C3380CC4-5D6E-409C-BE32-E72D297353CC}">
                <c16:uniqueId val="{00000005-1E32-0243-965C-76301411FCB2}"/>
              </c:ext>
            </c:extLst>
          </c:dPt>
          <c:dPt>
            <c:idx val="3"/>
            <c:invertIfNegative val="0"/>
            <c:bubble3D val="0"/>
            <c:spPr>
              <a:solidFill>
                <a:srgbClr val="C00000"/>
              </a:solidFill>
              <a:ln>
                <a:solidFill>
                  <a:srgbClr val="002060"/>
                </a:solidFill>
              </a:ln>
            </c:spPr>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spPr>
              <a:solidFill>
                <a:srgbClr val="FFC000"/>
              </a:solidFill>
              <a:ln>
                <a:solidFill>
                  <a:srgbClr val="002060"/>
                </a:solidFill>
              </a:ln>
            </c:spPr>
            <c:extLst>
              <c:ext xmlns:c16="http://schemas.microsoft.com/office/drawing/2014/chart" uri="{C3380CC4-5D6E-409C-BE32-E72D297353CC}">
                <c16:uniqueId val="{0000000D-270F-48B3-B725-80B421DDA313}"/>
              </c:ext>
            </c:extLst>
          </c:dPt>
          <c:dPt>
            <c:idx val="6"/>
            <c:invertIfNegative val="0"/>
            <c:bubble3D val="0"/>
            <c:spPr>
              <a:solidFill>
                <a:srgbClr val="FFC000"/>
              </a:solidFill>
              <a:ln>
                <a:solidFill>
                  <a:srgbClr val="002060"/>
                </a:solidFill>
              </a:ln>
            </c:spPr>
            <c:extLst>
              <c:ext xmlns:c16="http://schemas.microsoft.com/office/drawing/2014/chart" uri="{C3380CC4-5D6E-409C-BE32-E72D297353CC}">
                <c16:uniqueId val="{00000009-1E32-0243-965C-76301411FCB2}"/>
              </c:ext>
            </c:extLst>
          </c:dPt>
          <c:dPt>
            <c:idx val="7"/>
            <c:invertIfNegative val="0"/>
            <c:bubble3D val="0"/>
            <c:spPr>
              <a:solidFill>
                <a:srgbClr val="FFC000"/>
              </a:solidFill>
              <a:ln>
                <a:solidFill>
                  <a:srgbClr val="002060"/>
                </a:solidFill>
              </a:ln>
            </c:spPr>
            <c:extLst>
              <c:ext xmlns:c16="http://schemas.microsoft.com/office/drawing/2014/chart" uri="{C3380CC4-5D6E-409C-BE32-E72D297353CC}">
                <c16:uniqueId val="{0000000C-C053-417C-8561-EACB6AC93808}"/>
              </c:ext>
            </c:extLst>
          </c:dPt>
          <c:dLbls>
            <c:spPr>
              <a:noFill/>
              <a:ln>
                <a:noFill/>
              </a:ln>
              <a:effectLst/>
            </c:spPr>
            <c:txPr>
              <a:bodyPr wrap="square" lIns="38100" tIns="19050" rIns="38100" bIns="19050" anchor="ctr">
                <a:spAutoFit/>
              </a:bodyPr>
              <a:lstStyle/>
              <a:p>
                <a:pPr>
                  <a:defRPr sz="1400" b="1" i="0" baseline="0">
                    <a:solidFill>
                      <a:srgbClr val="002060"/>
                    </a:solidFill>
                    <a:latin typeface="+mn-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Other</c:v>
                </c:pt>
                <c:pt idx="1">
                  <c:v>White</c:v>
                </c:pt>
                <c:pt idx="2">
                  <c:v>Black</c:v>
                </c:pt>
                <c:pt idx="3">
                  <c:v>Hispanic</c:v>
                </c:pt>
                <c:pt idx="5">
                  <c:v>Non-binary*</c:v>
                </c:pt>
                <c:pt idx="6">
                  <c:v>Female</c:v>
                </c:pt>
                <c:pt idx="7">
                  <c:v>Male</c:v>
                </c:pt>
                <c:pt idx="9">
                  <c:v>66 and older</c:v>
                </c:pt>
                <c:pt idx="10">
                  <c:v>56-65 years</c:v>
                </c:pt>
                <c:pt idx="11">
                  <c:v>46-55 years</c:v>
                </c:pt>
                <c:pt idx="12">
                  <c:v>36-45 years</c:v>
                </c:pt>
                <c:pt idx="13">
                  <c:v>26-35 years</c:v>
                </c:pt>
                <c:pt idx="14">
                  <c:v>18-25 years</c:v>
                </c:pt>
                <c:pt idx="15">
                  <c:v>12-17 years</c:v>
                </c:pt>
              </c:strCache>
            </c:strRef>
          </c:cat>
          <c:val>
            <c:numRef>
              <c:f>Sheet1!$B$2:$B$17</c:f>
              <c:numCache>
                <c:formatCode>0.0</c:formatCode>
                <c:ptCount val="16"/>
                <c:pt idx="0">
                  <c:v>1.9</c:v>
                </c:pt>
                <c:pt idx="1">
                  <c:v>88.6</c:v>
                </c:pt>
                <c:pt idx="2">
                  <c:v>5.2</c:v>
                </c:pt>
                <c:pt idx="3">
                  <c:v>4.4000000000000004</c:v>
                </c:pt>
                <c:pt idx="5">
                  <c:v>0.5</c:v>
                </c:pt>
                <c:pt idx="6">
                  <c:v>75.3</c:v>
                </c:pt>
                <c:pt idx="7">
                  <c:v>24.1</c:v>
                </c:pt>
                <c:pt idx="9">
                  <c:v>8.1</c:v>
                </c:pt>
                <c:pt idx="10">
                  <c:v>17.3</c:v>
                </c:pt>
                <c:pt idx="11">
                  <c:v>30.3</c:v>
                </c:pt>
                <c:pt idx="12">
                  <c:v>24.6</c:v>
                </c:pt>
                <c:pt idx="13">
                  <c:v>14.9</c:v>
                </c:pt>
                <c:pt idx="14">
                  <c:v>4.0999999999999996</c:v>
                </c:pt>
                <c:pt idx="15">
                  <c:v>0.8</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mn-lt"/>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400" b="1" i="0" baseline="0">
                    <a:solidFill>
                      <a:srgbClr val="002060"/>
                    </a:solidFill>
                    <a:latin typeface="+mn-lt"/>
                    <a:cs typeface="Arial" panose="020B0604020202020204" pitchFamily="34" charset="0"/>
                  </a:defRPr>
                </a:pPr>
                <a:r>
                  <a:rPr lang="en-US" sz="1400" b="1" i="0" baseline="0" dirty="0">
                    <a:solidFill>
                      <a:srgbClr val="002060"/>
                    </a:solidFill>
                    <a:latin typeface="+mn-lt"/>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mn-lt"/>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71305497775366"/>
          <c:y val="8.5385929229355492E-2"/>
          <c:w val="0.66393598353786898"/>
          <c:h val="0.79038525419669825"/>
        </c:manualLayout>
      </c:layout>
      <c:barChart>
        <c:barDir val="bar"/>
        <c:grouping val="clustered"/>
        <c:varyColors val="0"/>
        <c:ser>
          <c:idx val="0"/>
          <c:order val="0"/>
          <c:tx>
            <c:strRef>
              <c:f>Sheet1!$C$1</c:f>
              <c:strCache>
                <c:ptCount val="1"/>
                <c:pt idx="0">
                  <c:v>2022</c:v>
                </c:pt>
              </c:strCache>
            </c:strRef>
          </c:tx>
          <c:spPr>
            <a:solidFill>
              <a:srgbClr val="C00000"/>
            </a:solidFill>
            <a:ln>
              <a:solidFill>
                <a:srgbClr val="C00000"/>
              </a:solidFill>
            </a:ln>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wrap="square" lIns="38100" tIns="19050" rIns="38100" bIns="19050" anchor="ctr">
                <a:spAutoFit/>
              </a:bodyPr>
              <a:lstStyle/>
              <a:p>
                <a:pPr>
                  <a:defRPr sz="1400" b="1" i="0" baseline="0">
                    <a:solidFill>
                      <a:srgbClr val="002060"/>
                    </a:solidFill>
                    <a:latin typeface="+mn-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 Support</c:v>
                </c:pt>
                <c:pt idx="1">
                  <c:v>A Little Support</c:v>
                </c:pt>
                <c:pt idx="2">
                  <c:v>Some Support</c:v>
                </c:pt>
                <c:pt idx="3">
                  <c:v>A Lot of Support </c:v>
                </c:pt>
              </c:strCache>
            </c:strRef>
          </c:cat>
          <c:val>
            <c:numRef>
              <c:f>Sheet1!$C$2:$C$5</c:f>
              <c:numCache>
                <c:formatCode>0.0</c:formatCode>
                <c:ptCount val="4"/>
                <c:pt idx="0">
                  <c:v>9.9</c:v>
                </c:pt>
                <c:pt idx="1">
                  <c:v>33.700000000000003</c:v>
                </c:pt>
                <c:pt idx="2">
                  <c:v>41.7</c:v>
                </c:pt>
                <c:pt idx="3">
                  <c:v>14.7</c:v>
                </c:pt>
              </c:numCache>
            </c:numRef>
          </c:val>
          <c:extLst>
            <c:ext xmlns:c16="http://schemas.microsoft.com/office/drawing/2014/chart" uri="{C3380CC4-5D6E-409C-BE32-E72D297353CC}">
              <c16:uniqueId val="{00000001-E9F1-4110-9141-65D05DC6EE89}"/>
            </c:ext>
          </c:extLst>
        </c:ser>
        <c:ser>
          <c:idx val="1"/>
          <c:order val="1"/>
          <c:tx>
            <c:strRef>
              <c:f>Sheet1!$B$1</c:f>
              <c:strCache>
                <c:ptCount val="1"/>
                <c:pt idx="0">
                  <c:v>2020</c:v>
                </c:pt>
              </c:strCache>
            </c:strRef>
          </c:tx>
          <c:spPr>
            <a:pattFill prst="ltUpDiag">
              <a:fgClr>
                <a:srgbClr val="FF8F8F"/>
              </a:fgClr>
              <a:bgClr>
                <a:sysClr val="window" lastClr="FFFFFF"/>
              </a:bgClr>
            </a:pattFill>
            <a:ln>
              <a:solidFill>
                <a:srgbClr val="C00000"/>
              </a:solidFill>
            </a:ln>
          </c:spPr>
          <c:invertIfNegative val="0"/>
          <c:dLbls>
            <c:spPr>
              <a:noFill/>
              <a:ln>
                <a:noFill/>
              </a:ln>
              <a:effectLst/>
            </c:spPr>
            <c:txPr>
              <a:bodyPr wrap="square" lIns="38100" tIns="19050" rIns="38100" bIns="19050" anchor="ctr">
                <a:spAutoFit/>
              </a:bodyPr>
              <a:lstStyle/>
              <a:p>
                <a:pPr>
                  <a:defRPr sz="1400" b="1">
                    <a:solidFill>
                      <a:srgbClr val="00206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 Support</c:v>
                </c:pt>
                <c:pt idx="1">
                  <c:v>A Little Support</c:v>
                </c:pt>
                <c:pt idx="2">
                  <c:v>Some Support</c:v>
                </c:pt>
                <c:pt idx="3">
                  <c:v>A Lot of Support </c:v>
                </c:pt>
              </c:strCache>
            </c:strRef>
          </c:cat>
          <c:val>
            <c:numRef>
              <c:f>Sheet1!$B$2:$B$5</c:f>
              <c:numCache>
                <c:formatCode>0.0</c:formatCode>
                <c:ptCount val="4"/>
                <c:pt idx="0">
                  <c:v>2.6</c:v>
                </c:pt>
                <c:pt idx="1">
                  <c:v>28.8</c:v>
                </c:pt>
                <c:pt idx="2">
                  <c:v>45.6</c:v>
                </c:pt>
                <c:pt idx="3">
                  <c:v>23</c:v>
                </c:pt>
              </c:numCache>
            </c:numRef>
          </c:val>
          <c:extLst>
            <c:ext xmlns:c16="http://schemas.microsoft.com/office/drawing/2014/chart" uri="{C3380CC4-5D6E-409C-BE32-E72D297353CC}">
              <c16:uniqueId val="{00000008-F4B7-4509-B290-284CDB3C8ABE}"/>
            </c:ext>
          </c:extLst>
        </c:ser>
        <c:dLbls>
          <c:showLegendKey val="0"/>
          <c:showVal val="0"/>
          <c:showCatName val="0"/>
          <c:showSerName val="0"/>
          <c:showPercent val="0"/>
          <c:showBubbleSize val="0"/>
        </c:dLbls>
        <c:gapWidth val="33"/>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mn-lt"/>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400" b="1" i="0" baseline="0">
                    <a:solidFill>
                      <a:srgbClr val="002060"/>
                    </a:solidFill>
                    <a:latin typeface="+mn-lt"/>
                    <a:cs typeface="Arial" panose="020B0604020202020204" pitchFamily="34" charset="0"/>
                  </a:defRPr>
                </a:pPr>
                <a:r>
                  <a:rPr lang="en-US" sz="1400" b="1" i="0" baseline="0" dirty="0">
                    <a:solidFill>
                      <a:srgbClr val="002060"/>
                    </a:solidFill>
                    <a:latin typeface="+mn-lt"/>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mn-lt"/>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legend>
      <c:legendPos val="l"/>
      <c:overlay val="0"/>
    </c:legend>
    <c:plotVisOnly val="1"/>
    <c:dispBlanksAs val="gap"/>
    <c:showDLblsOverMax val="0"/>
  </c:chart>
  <c:spPr>
    <a:ln>
      <a:noFill/>
    </a:ln>
  </c:spPr>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71305497775366"/>
          <c:y val="8.5385929229355492E-2"/>
          <c:w val="0.66393598353786898"/>
          <c:h val="0.79038525419669825"/>
        </c:manualLayout>
      </c:layout>
      <c:barChart>
        <c:barDir val="bar"/>
        <c:grouping val="clustered"/>
        <c:varyColors val="0"/>
        <c:ser>
          <c:idx val="0"/>
          <c:order val="0"/>
          <c:tx>
            <c:strRef>
              <c:f>Sheet1!$C$1</c:f>
              <c:strCache>
                <c:ptCount val="1"/>
                <c:pt idx="0">
                  <c:v>2022</c:v>
                </c:pt>
              </c:strCache>
            </c:strRef>
          </c:tx>
          <c:spPr>
            <a:solidFill>
              <a:srgbClr val="C00000"/>
            </a:solidFill>
            <a:ln>
              <a:solidFill>
                <a:srgbClr val="C00000"/>
              </a:solidFill>
            </a:ln>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wrap="square" lIns="38100" tIns="19050" rIns="38100" bIns="19050" anchor="ctr">
                <a:spAutoFit/>
              </a:bodyPr>
              <a:lstStyle/>
              <a:p>
                <a:pPr>
                  <a:defRPr sz="1400" b="1" i="0" baseline="0">
                    <a:solidFill>
                      <a:srgbClr val="002060"/>
                    </a:solidFill>
                    <a:latin typeface="+mn-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 Ability</c:v>
                </c:pt>
                <c:pt idx="1">
                  <c:v>Low</c:v>
                </c:pt>
                <c:pt idx="2">
                  <c:v>Medium</c:v>
                </c:pt>
                <c:pt idx="3">
                  <c:v>High</c:v>
                </c:pt>
              </c:strCache>
            </c:strRef>
          </c:cat>
          <c:val>
            <c:numRef>
              <c:f>Sheet1!$C$2:$C$5</c:f>
              <c:numCache>
                <c:formatCode>0.0</c:formatCode>
                <c:ptCount val="4"/>
                <c:pt idx="0">
                  <c:v>2</c:v>
                </c:pt>
                <c:pt idx="1">
                  <c:v>40.200000000000003</c:v>
                </c:pt>
                <c:pt idx="2">
                  <c:v>50</c:v>
                </c:pt>
                <c:pt idx="3">
                  <c:v>7.8</c:v>
                </c:pt>
              </c:numCache>
            </c:numRef>
          </c:val>
          <c:extLst>
            <c:ext xmlns:c16="http://schemas.microsoft.com/office/drawing/2014/chart" uri="{C3380CC4-5D6E-409C-BE32-E72D297353CC}">
              <c16:uniqueId val="{00000001-E9F1-4110-9141-65D05DC6EE89}"/>
            </c:ext>
          </c:extLst>
        </c:ser>
        <c:ser>
          <c:idx val="1"/>
          <c:order val="1"/>
          <c:tx>
            <c:strRef>
              <c:f>Sheet1!$B$1</c:f>
              <c:strCache>
                <c:ptCount val="1"/>
                <c:pt idx="0">
                  <c:v>2020</c:v>
                </c:pt>
              </c:strCache>
            </c:strRef>
          </c:tx>
          <c:spPr>
            <a:pattFill prst="ltUpDiag">
              <a:fgClr>
                <a:srgbClr val="FF8F8F"/>
              </a:fgClr>
              <a:bgClr>
                <a:sysClr val="window" lastClr="FFFFFF"/>
              </a:bgClr>
            </a:pattFill>
            <a:ln>
              <a:solidFill>
                <a:srgbClr val="C00000"/>
              </a:solidFill>
            </a:ln>
          </c:spPr>
          <c:invertIfNegative val="0"/>
          <c:dLbls>
            <c:spPr>
              <a:noFill/>
              <a:ln>
                <a:noFill/>
              </a:ln>
              <a:effectLst/>
            </c:spPr>
            <c:txPr>
              <a:bodyPr wrap="square" lIns="38100" tIns="19050" rIns="38100" bIns="19050" anchor="ctr">
                <a:spAutoFit/>
              </a:bodyPr>
              <a:lstStyle/>
              <a:p>
                <a:pPr>
                  <a:defRPr sz="1400" b="1">
                    <a:solidFill>
                      <a:srgbClr val="00206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 Ability</c:v>
                </c:pt>
                <c:pt idx="1">
                  <c:v>Low</c:v>
                </c:pt>
                <c:pt idx="2">
                  <c:v>Medium</c:v>
                </c:pt>
                <c:pt idx="3">
                  <c:v>High</c:v>
                </c:pt>
              </c:strCache>
            </c:strRef>
          </c:cat>
          <c:val>
            <c:numRef>
              <c:f>Sheet1!$B$2:$B$5</c:f>
              <c:numCache>
                <c:formatCode>0.0</c:formatCode>
                <c:ptCount val="4"/>
                <c:pt idx="0">
                  <c:v>3.1</c:v>
                </c:pt>
                <c:pt idx="1">
                  <c:v>29.6</c:v>
                </c:pt>
                <c:pt idx="2">
                  <c:v>50.6</c:v>
                </c:pt>
                <c:pt idx="3">
                  <c:v>16.7</c:v>
                </c:pt>
              </c:numCache>
            </c:numRef>
          </c:val>
          <c:extLst>
            <c:ext xmlns:c16="http://schemas.microsoft.com/office/drawing/2014/chart" uri="{C3380CC4-5D6E-409C-BE32-E72D297353CC}">
              <c16:uniqueId val="{00000008-F4B7-4509-B290-284CDB3C8ABE}"/>
            </c:ext>
          </c:extLst>
        </c:ser>
        <c:dLbls>
          <c:showLegendKey val="0"/>
          <c:showVal val="0"/>
          <c:showCatName val="0"/>
          <c:showSerName val="0"/>
          <c:showPercent val="0"/>
          <c:showBubbleSize val="0"/>
        </c:dLbls>
        <c:gapWidth val="33"/>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mn-lt"/>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400" b="1" i="0" baseline="0">
                    <a:solidFill>
                      <a:srgbClr val="002060"/>
                    </a:solidFill>
                    <a:latin typeface="+mn-lt"/>
                    <a:cs typeface="Arial" panose="020B0604020202020204" pitchFamily="34" charset="0"/>
                  </a:defRPr>
                </a:pPr>
                <a:r>
                  <a:rPr lang="en-US" sz="1400" b="1" i="0" baseline="0" dirty="0">
                    <a:solidFill>
                      <a:srgbClr val="002060"/>
                    </a:solidFill>
                    <a:latin typeface="+mn-lt"/>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mn-lt"/>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legend>
      <c:legendPos val="l"/>
      <c:overlay val="0"/>
    </c:legend>
    <c:plotVisOnly val="1"/>
    <c:dispBlanksAs val="gap"/>
    <c:showDLblsOverMax val="0"/>
  </c:chart>
  <c:spPr>
    <a:ln>
      <a:noFill/>
    </a:ln>
  </c:spPr>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798563515432642"/>
          <c:y val="8.5385929229355492E-2"/>
          <c:w val="0.38270022975142437"/>
          <c:h val="0.76001798125138176"/>
        </c:manualLayout>
      </c:layout>
      <c:barChart>
        <c:barDir val="bar"/>
        <c:grouping val="clustered"/>
        <c:varyColors val="0"/>
        <c:ser>
          <c:idx val="0"/>
          <c:order val="0"/>
          <c:spPr>
            <a:solidFill>
              <a:srgbClr val="C00000"/>
            </a:solidFill>
            <a:ln w="9525" cap="flat" cmpd="sng" algn="ctr">
              <a:solidFill>
                <a:schemeClr val="accent1">
                  <a:lumMod val="50000"/>
                </a:schemeClr>
              </a:solidFill>
              <a:round/>
            </a:ln>
            <a:effectLst/>
          </c:spPr>
          <c:invertIfNegative val="0"/>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7"/>
                <c:pt idx="0">
                  <c:v>Social marketing and messaging that supports mental health promotion/suicide prevention</c:v>
                </c:pt>
                <c:pt idx="1">
                  <c:v>Community post-suicide intervention or support plans in place</c:v>
                </c:pt>
                <c:pt idx="2">
                  <c:v>Regular suicide prevention trainings in community </c:v>
                </c:pt>
                <c:pt idx="3">
                  <c:v>Community support groups for specific populations (veterans, law enforcement, physicians, others)</c:v>
                </c:pt>
                <c:pt idx="4">
                  <c:v>School personnel trained to recognize warning signs</c:v>
                </c:pt>
                <c:pt idx="5">
                  <c:v>Support groups in educational settings</c:v>
                </c:pt>
                <c:pt idx="6">
                  <c:v>Crisis hotline numbers and other mental health resources visible in community locations</c:v>
                </c:pt>
              </c:strCache>
            </c:strRef>
          </c:cat>
          <c:val>
            <c:numRef>
              <c:f>Sheet1!$B$2:$B$8</c:f>
              <c:numCache>
                <c:formatCode>0.00</c:formatCode>
                <c:ptCount val="7"/>
                <c:pt idx="0">
                  <c:v>1.95</c:v>
                </c:pt>
                <c:pt idx="1">
                  <c:v>1.64</c:v>
                </c:pt>
                <c:pt idx="2">
                  <c:v>1.83</c:v>
                </c:pt>
                <c:pt idx="3">
                  <c:v>1.84</c:v>
                </c:pt>
                <c:pt idx="4">
                  <c:v>2.15</c:v>
                </c:pt>
                <c:pt idx="5">
                  <c:v>1.92</c:v>
                </c:pt>
                <c:pt idx="6">
                  <c:v>2.04</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84"/>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mn-lt"/>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3"/>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449746012848571E-2"/>
          <c:y val="7.6042152938488886E-2"/>
          <c:w val="0.77392220378851162"/>
          <c:h val="0.79038525419669825"/>
        </c:manualLayout>
      </c:layout>
      <c:pieChart>
        <c:varyColors val="1"/>
        <c:ser>
          <c:idx val="0"/>
          <c:order val="0"/>
          <c:tx>
            <c:strRef>
              <c:f>Sheet1!$B$1</c:f>
              <c:strCache>
                <c:ptCount val="1"/>
                <c:pt idx="0">
                  <c:v>Column1</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2-93BB-4DC4-ABB7-46F7FCFD32A2}"/>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095D-457E-B36F-C5A7ACBB7AD2}"/>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3EFB-4409-8E2D-17ABC75A809E}"/>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3-93BB-4DC4-ABB7-46F7FCFD32A2}"/>
              </c:ext>
            </c:extLst>
          </c:dPt>
          <c:dLbls>
            <c:dLbl>
              <c:idx val="0"/>
              <c:layout>
                <c:manualLayout>
                  <c:x val="9.9730448578484177E-3"/>
                  <c:y val="4.806701525976342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3BB-4DC4-ABB7-46F7FCFD32A2}"/>
                </c:ext>
              </c:extLst>
            </c:dLbl>
            <c:dLbl>
              <c:idx val="3"/>
              <c:layout>
                <c:manualLayout>
                  <c:x val="-2.6594786287595564E-2"/>
                  <c:y val="-7.2100522889645153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3BB-4DC4-ABB7-46F7FCFD32A2}"/>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Sheet1!$A$2:$A$5</c:f>
              <c:strCache>
                <c:ptCount val="4"/>
                <c:pt idx="0">
                  <c:v>12-17 years old</c:v>
                </c:pt>
                <c:pt idx="1">
                  <c:v>18-25 years old</c:v>
                </c:pt>
                <c:pt idx="2">
                  <c:v>26-65 years old</c:v>
                </c:pt>
                <c:pt idx="3">
                  <c:v>66 or older</c:v>
                </c:pt>
              </c:strCache>
            </c:strRef>
          </c:cat>
          <c:val>
            <c:numRef>
              <c:f>Sheet1!$B$2:$B$5</c:f>
              <c:numCache>
                <c:formatCode>0.0</c:formatCode>
                <c:ptCount val="4"/>
                <c:pt idx="0">
                  <c:v>3.7</c:v>
                </c:pt>
                <c:pt idx="1">
                  <c:v>39.700000000000003</c:v>
                </c:pt>
                <c:pt idx="2">
                  <c:v>55.6</c:v>
                </c:pt>
                <c:pt idx="3">
                  <c:v>1</c:v>
                </c:pt>
              </c:numCache>
            </c:numRef>
          </c:val>
          <c:extLst>
            <c:ext xmlns:c16="http://schemas.microsoft.com/office/drawing/2014/chart" uri="{C3380CC4-5D6E-409C-BE32-E72D297353CC}">
              <c16:uniqueId val="{00000001-E9F1-4110-9141-65D05DC6EE89}"/>
            </c:ext>
          </c:extLst>
        </c:ser>
        <c:dLbls>
          <c:dLblPos val="outEnd"/>
          <c:showLegendKey val="0"/>
          <c:showVal val="0"/>
          <c:showCatName val="1"/>
          <c:showSerName val="0"/>
          <c:showPercent val="0"/>
          <c:showBubbleSize val="0"/>
          <c:showLeaderLines val="1"/>
        </c:dLbls>
        <c:firstSliceAng val="44"/>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8352331602517"/>
          <c:y val="8.5385929229355492E-2"/>
          <c:w val="0.4484990572737238"/>
          <c:h val="0.76001798125138176"/>
        </c:manualLayout>
      </c:layout>
      <c:barChart>
        <c:barDir val="bar"/>
        <c:grouping val="clustered"/>
        <c:varyColors val="0"/>
        <c:ser>
          <c:idx val="0"/>
          <c:order val="0"/>
          <c:tx>
            <c:strRef>
              <c:f>Sheet1!$B$1</c:f>
              <c:strCache>
                <c:ptCount val="1"/>
                <c:pt idx="0">
                  <c:v>Column1</c:v>
                </c:pt>
              </c:strCache>
            </c:strRef>
          </c:tx>
          <c:spPr>
            <a:solidFill>
              <a:schemeClr val="accent1"/>
            </a:solidFill>
            <a:ln w="9525" cap="flat" cmpd="sng" algn="ctr">
              <a:solidFill>
                <a:schemeClr val="accent6">
                  <a:lumMod val="50000"/>
                </a:schemeClr>
              </a:solidFill>
              <a:round/>
            </a:ln>
            <a:effectLst/>
          </c:spPr>
          <c:invertIfNegative val="0"/>
          <c:dPt>
            <c:idx val="1"/>
            <c:invertIfNegative val="0"/>
            <c:bubble3D val="0"/>
            <c:extLst>
              <c:ext xmlns:c16="http://schemas.microsoft.com/office/drawing/2014/chart" uri="{C3380CC4-5D6E-409C-BE32-E72D297353CC}">
                <c16:uniqueId val="{00000000-907A-4BA8-99B4-E8389840E9CF}"/>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6"/>
                <c:pt idx="0">
                  <c:v>Are concerned that CT's legalization of online gambling* will increase problem gambling behaviors and effects</c:v>
                </c:pt>
                <c:pt idx="1">
                  <c:v>Are concerned about older adults, age 65 and older, being vulnerable to gambling problems</c:v>
                </c:pt>
                <c:pt idx="2">
                  <c:v>Are concerned about residents spending more than they can afford on gambling</c:v>
                </c:pt>
                <c:pt idx="3">
                  <c:v>Are concerned that online gaming with in app purchases can lead to addiction</c:v>
                </c:pt>
                <c:pt idx="4">
                  <c:v>Think that it is okay to give youth under the age of 18 lottery or scratch-off tickets</c:v>
                </c:pt>
                <c:pt idx="5">
                  <c:v>Feel that it is okay for youth to gamble with parental supervision</c:v>
                </c:pt>
              </c:strCache>
            </c:strRef>
          </c:cat>
          <c:val>
            <c:numRef>
              <c:f>Sheet1!$B$2:$B$8</c:f>
              <c:numCache>
                <c:formatCode>0.00</c:formatCode>
                <c:ptCount val="7"/>
                <c:pt idx="0">
                  <c:v>2.96</c:v>
                </c:pt>
                <c:pt idx="1">
                  <c:v>2.86</c:v>
                </c:pt>
                <c:pt idx="2">
                  <c:v>2.85</c:v>
                </c:pt>
                <c:pt idx="3">
                  <c:v>2.74</c:v>
                </c:pt>
                <c:pt idx="4">
                  <c:v>2.65</c:v>
                </c:pt>
                <c:pt idx="5">
                  <c:v>2.06</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mn-lt"/>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71305497775366"/>
          <c:y val="8.5385929229355492E-2"/>
          <c:w val="0.66393598353786898"/>
          <c:h val="0.79038525419669825"/>
        </c:manualLayout>
      </c:layout>
      <c:barChart>
        <c:barDir val="bar"/>
        <c:grouping val="clustered"/>
        <c:varyColors val="0"/>
        <c:ser>
          <c:idx val="0"/>
          <c:order val="0"/>
          <c:tx>
            <c:strRef>
              <c:f>Sheet1!$C$1</c:f>
              <c:strCache>
                <c:ptCount val="1"/>
                <c:pt idx="0">
                  <c:v>2022</c:v>
                </c:pt>
              </c:strCache>
            </c:strRef>
          </c:tx>
          <c:spPr>
            <a:solidFill>
              <a:srgbClr val="4472C4"/>
            </a:solidFill>
            <a:ln>
              <a:solidFill>
                <a:sysClr val="window" lastClr="FFFFFF"/>
              </a:solidFill>
            </a:ln>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wrap="square" lIns="38100" tIns="19050" rIns="38100" bIns="19050" anchor="ctr">
                <a:spAutoFit/>
              </a:bodyPr>
              <a:lstStyle/>
              <a:p>
                <a:pPr>
                  <a:defRPr sz="1400" b="1" i="0" baseline="0">
                    <a:solidFill>
                      <a:srgbClr val="002060"/>
                    </a:solidFill>
                    <a:latin typeface="+mn-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Not Important</c:v>
                </c:pt>
                <c:pt idx="1">
                  <c:v>A Little Important</c:v>
                </c:pt>
                <c:pt idx="2">
                  <c:v>Somewhat Important</c:v>
                </c:pt>
                <c:pt idx="3">
                  <c:v>Very Important</c:v>
                </c:pt>
              </c:strCache>
            </c:strRef>
          </c:cat>
          <c:val>
            <c:numRef>
              <c:f>Sheet1!$C$2:$C$5</c:f>
              <c:numCache>
                <c:formatCode>0.0</c:formatCode>
                <c:ptCount val="4"/>
                <c:pt idx="0">
                  <c:v>6.1</c:v>
                </c:pt>
                <c:pt idx="1">
                  <c:v>19.8</c:v>
                </c:pt>
                <c:pt idx="2">
                  <c:v>41.8</c:v>
                </c:pt>
                <c:pt idx="3">
                  <c:v>32.200000000000003</c:v>
                </c:pt>
              </c:numCache>
            </c:numRef>
          </c:val>
          <c:extLst>
            <c:ext xmlns:c16="http://schemas.microsoft.com/office/drawing/2014/chart" uri="{C3380CC4-5D6E-409C-BE32-E72D297353CC}">
              <c16:uniqueId val="{00000001-E9F1-4110-9141-65D05DC6EE89}"/>
            </c:ext>
          </c:extLst>
        </c:ser>
        <c:ser>
          <c:idx val="1"/>
          <c:order val="1"/>
          <c:tx>
            <c:strRef>
              <c:f>Sheet1!$B$1</c:f>
              <c:strCache>
                <c:ptCount val="1"/>
                <c:pt idx="0">
                  <c:v>2020</c:v>
                </c:pt>
              </c:strCache>
            </c:strRef>
          </c:tx>
          <c:spPr>
            <a:pattFill prst="ltUpDiag">
              <a:fgClr>
                <a:srgbClr val="5B9BD5">
                  <a:lumMod val="60000"/>
                  <a:lumOff val="40000"/>
                </a:srgbClr>
              </a:fgClr>
              <a:bgClr>
                <a:sysClr val="window" lastClr="FFFFFF"/>
              </a:bgClr>
            </a:pattFill>
            <a:ln>
              <a:solidFill>
                <a:srgbClr val="5B9BD5"/>
              </a:solidFill>
            </a:ln>
          </c:spPr>
          <c:invertIfNegative val="0"/>
          <c:dLbls>
            <c:spPr>
              <a:noFill/>
              <a:ln>
                <a:noFill/>
              </a:ln>
              <a:effectLst/>
            </c:spPr>
            <c:txPr>
              <a:bodyPr wrap="square" lIns="38100" tIns="19050" rIns="38100" bIns="19050" anchor="ctr">
                <a:spAutoFit/>
              </a:bodyPr>
              <a:lstStyle/>
              <a:p>
                <a:pPr>
                  <a:defRPr sz="1400" b="1">
                    <a:solidFill>
                      <a:srgbClr val="00206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Not Important</c:v>
                </c:pt>
                <c:pt idx="1">
                  <c:v>A Little Important</c:v>
                </c:pt>
                <c:pt idx="2">
                  <c:v>Somewhat Important</c:v>
                </c:pt>
                <c:pt idx="3">
                  <c:v>Very Important</c:v>
                </c:pt>
              </c:strCache>
            </c:strRef>
          </c:cat>
          <c:val>
            <c:numRef>
              <c:f>Sheet1!$B$2:$B$5</c:f>
              <c:numCache>
                <c:formatCode>General</c:formatCode>
                <c:ptCount val="4"/>
                <c:pt idx="0">
                  <c:v>12.5</c:v>
                </c:pt>
                <c:pt idx="1">
                  <c:v>27.3</c:v>
                </c:pt>
                <c:pt idx="2">
                  <c:v>40.1</c:v>
                </c:pt>
                <c:pt idx="3">
                  <c:v>20.100000000000001</c:v>
                </c:pt>
              </c:numCache>
            </c:numRef>
          </c:val>
          <c:extLst>
            <c:ext xmlns:c16="http://schemas.microsoft.com/office/drawing/2014/chart" uri="{C3380CC4-5D6E-409C-BE32-E72D297353CC}">
              <c16:uniqueId val="{00000008-F4B7-4509-B290-284CDB3C8ABE}"/>
            </c:ext>
          </c:extLst>
        </c:ser>
        <c:dLbls>
          <c:showLegendKey val="0"/>
          <c:showVal val="0"/>
          <c:showCatName val="0"/>
          <c:showSerName val="0"/>
          <c:showPercent val="0"/>
          <c:showBubbleSize val="0"/>
        </c:dLbls>
        <c:gapWidth val="33"/>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mn-lt"/>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400" b="1" i="0" baseline="0">
                    <a:solidFill>
                      <a:srgbClr val="002060"/>
                    </a:solidFill>
                    <a:latin typeface="+mn-lt"/>
                    <a:cs typeface="Arial" panose="020B0604020202020204" pitchFamily="34" charset="0"/>
                  </a:defRPr>
                </a:pPr>
                <a:r>
                  <a:rPr lang="en-US" sz="1400" b="1" i="0" baseline="0" dirty="0">
                    <a:solidFill>
                      <a:srgbClr val="002060"/>
                    </a:solidFill>
                    <a:latin typeface="+mn-lt"/>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mn-lt"/>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legend>
      <c:legendPos val="l"/>
      <c:overlay val="0"/>
    </c:legend>
    <c:plotVisOnly val="1"/>
    <c:dispBlanksAs val="gap"/>
    <c:showDLblsOverMax val="0"/>
  </c:chart>
  <c:spPr>
    <a:ln>
      <a:noFill/>
    </a:ln>
  </c:spPr>
  <c:txPr>
    <a:bodyPr/>
    <a:lstStyle/>
    <a:p>
      <a:pPr>
        <a:defRPr sz="1800"/>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71305497775366"/>
          <c:y val="8.5385929229355492E-2"/>
          <c:w val="0.66393598353786898"/>
          <c:h val="0.79038525419669825"/>
        </c:manualLayout>
      </c:layout>
      <c:barChart>
        <c:barDir val="bar"/>
        <c:grouping val="clustered"/>
        <c:varyColors val="0"/>
        <c:ser>
          <c:idx val="0"/>
          <c:order val="0"/>
          <c:tx>
            <c:strRef>
              <c:f>Sheet1!$C$1</c:f>
              <c:strCache>
                <c:ptCount val="1"/>
                <c:pt idx="0">
                  <c:v>2022</c:v>
                </c:pt>
              </c:strCache>
            </c:strRef>
          </c:tx>
          <c:spPr>
            <a:solidFill>
              <a:srgbClr val="4472C4"/>
            </a:solidFill>
            <a:ln>
              <a:solidFill>
                <a:sysClr val="window" lastClr="FFFFFF"/>
              </a:solidFill>
            </a:ln>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Lbls>
            <c:spPr>
              <a:noFill/>
              <a:ln>
                <a:noFill/>
              </a:ln>
              <a:effectLst/>
            </c:spPr>
            <c:txPr>
              <a:bodyPr wrap="square" lIns="38100" tIns="19050" rIns="38100" bIns="19050" anchor="ctr">
                <a:spAutoFit/>
              </a:bodyPr>
              <a:lstStyle/>
              <a:p>
                <a:pPr>
                  <a:defRPr sz="1400" b="1">
                    <a:solidFill>
                      <a:srgbClr val="00206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Sheet1!$A$2:$B$5</c:f>
              <c:strCache>
                <c:ptCount val="4"/>
                <c:pt idx="0">
                  <c:v>No ability</c:v>
                </c:pt>
                <c:pt idx="1">
                  <c:v>Low</c:v>
                </c:pt>
                <c:pt idx="2">
                  <c:v>Medium</c:v>
                </c:pt>
                <c:pt idx="3">
                  <c:v>High</c:v>
                </c:pt>
              </c:strCache>
            </c:strRef>
          </c:cat>
          <c:val>
            <c:numRef>
              <c:f>Sheet1!$C$2:$C$5</c:f>
              <c:numCache>
                <c:formatCode>0.0</c:formatCode>
                <c:ptCount val="4"/>
                <c:pt idx="0">
                  <c:v>6.6</c:v>
                </c:pt>
                <c:pt idx="1">
                  <c:v>57.5</c:v>
                </c:pt>
                <c:pt idx="2">
                  <c:v>32.299999999999997</c:v>
                </c:pt>
                <c:pt idx="3">
                  <c:v>3.6</c:v>
                </c:pt>
              </c:numCache>
            </c:numRef>
          </c:val>
          <c:extLst>
            <c:ext xmlns:c16="http://schemas.microsoft.com/office/drawing/2014/chart" uri="{C3380CC4-5D6E-409C-BE32-E72D297353CC}">
              <c16:uniqueId val="{00000001-E9F1-4110-9141-65D05DC6EE89}"/>
            </c:ext>
          </c:extLst>
        </c:ser>
        <c:ser>
          <c:idx val="1"/>
          <c:order val="1"/>
          <c:tx>
            <c:strRef>
              <c:f>Sheet1!$D$1</c:f>
              <c:strCache>
                <c:ptCount val="1"/>
                <c:pt idx="0">
                  <c:v>2020</c:v>
                </c:pt>
              </c:strCache>
            </c:strRef>
          </c:tx>
          <c:spPr>
            <a:pattFill prst="ltUpDiag">
              <a:fgClr>
                <a:srgbClr val="5B9BD5">
                  <a:lumMod val="60000"/>
                  <a:lumOff val="40000"/>
                </a:srgbClr>
              </a:fgClr>
              <a:bgClr>
                <a:sysClr val="window" lastClr="FFFFFF"/>
              </a:bgClr>
            </a:pattFill>
            <a:ln>
              <a:solidFill>
                <a:srgbClr val="5B9BD5"/>
              </a:solidFill>
            </a:ln>
          </c:spPr>
          <c:invertIfNegative val="0"/>
          <c:dLbls>
            <c:spPr>
              <a:noFill/>
              <a:ln>
                <a:noFill/>
              </a:ln>
              <a:effectLst/>
            </c:spPr>
            <c:txPr>
              <a:bodyPr wrap="square" lIns="38100" tIns="19050" rIns="38100" bIns="19050" anchor="ctr">
                <a:spAutoFit/>
              </a:bodyPr>
              <a:lstStyle/>
              <a:p>
                <a:pPr>
                  <a:defRPr sz="1400" b="1" i="0" baseline="0">
                    <a:solidFill>
                      <a:srgbClr val="002060"/>
                    </a:solidFill>
                    <a:latin typeface="+mn-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Sheet1!$A$2:$B$5</c:f>
              <c:strCache>
                <c:ptCount val="4"/>
                <c:pt idx="0">
                  <c:v>No ability</c:v>
                </c:pt>
                <c:pt idx="1">
                  <c:v>Low</c:v>
                </c:pt>
                <c:pt idx="2">
                  <c:v>Medium</c:v>
                </c:pt>
                <c:pt idx="3">
                  <c:v>High</c:v>
                </c:pt>
              </c:strCache>
            </c:strRef>
          </c:cat>
          <c:val>
            <c:numRef>
              <c:f>Sheet1!$D$2:$D$5</c:f>
              <c:numCache>
                <c:formatCode>0.0</c:formatCode>
                <c:ptCount val="4"/>
                <c:pt idx="0">
                  <c:v>10.6</c:v>
                </c:pt>
                <c:pt idx="1">
                  <c:v>49.5</c:v>
                </c:pt>
                <c:pt idx="2">
                  <c:v>36.1</c:v>
                </c:pt>
                <c:pt idx="3">
                  <c:v>3.8</c:v>
                </c:pt>
              </c:numCache>
            </c:numRef>
          </c:val>
          <c:extLst>
            <c:ext xmlns:c16="http://schemas.microsoft.com/office/drawing/2014/chart" uri="{C3380CC4-5D6E-409C-BE32-E72D297353CC}">
              <c16:uniqueId val="{00000008-228B-4E86-9C5C-C7D70AC8B3D3}"/>
            </c:ext>
          </c:extLst>
        </c:ser>
        <c:dLbls>
          <c:showLegendKey val="0"/>
          <c:showVal val="0"/>
          <c:showCatName val="0"/>
          <c:showSerName val="0"/>
          <c:showPercent val="0"/>
          <c:showBubbleSize val="0"/>
        </c:dLbls>
        <c:gapWidth val="33"/>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mn-lt"/>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scaling>
        <c:delete val="0"/>
        <c:axPos val="b"/>
        <c:majorGridlines>
          <c:spPr>
            <a:ln>
              <a:solidFill>
                <a:srgbClr val="E7E6E6">
                  <a:lumMod val="90000"/>
                </a:srgbClr>
              </a:solidFill>
            </a:ln>
          </c:spPr>
        </c:majorGridlines>
        <c:title>
          <c:tx>
            <c:rich>
              <a:bodyPr/>
              <a:lstStyle/>
              <a:p>
                <a:pPr>
                  <a:defRPr sz="1400" b="1" i="0" baseline="0">
                    <a:solidFill>
                      <a:srgbClr val="002060"/>
                    </a:solidFill>
                    <a:latin typeface="+mn-lt"/>
                    <a:cs typeface="Arial" panose="020B0604020202020204" pitchFamily="34" charset="0"/>
                  </a:defRPr>
                </a:pPr>
                <a:r>
                  <a:rPr lang="en-US" sz="1400" b="1" i="0" baseline="0" dirty="0">
                    <a:solidFill>
                      <a:srgbClr val="002060"/>
                    </a:solidFill>
                    <a:latin typeface="+mn-lt"/>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mn-lt"/>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legend>
      <c:legendPos val="l"/>
      <c:overlay val="0"/>
    </c:legend>
    <c:plotVisOnly val="1"/>
    <c:dispBlanksAs val="gap"/>
    <c:showDLblsOverMax val="0"/>
  </c:chart>
  <c:spPr>
    <a:ln>
      <a:noFill/>
    </a:ln>
  </c:spPr>
  <c:txPr>
    <a:bodyPr/>
    <a:lstStyle/>
    <a:p>
      <a:pPr>
        <a:defRPr sz="1800"/>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71305497775366"/>
          <c:y val="8.5385929229355492E-2"/>
          <c:w val="0.66393598353786898"/>
          <c:h val="0.79038525419669825"/>
        </c:manualLayout>
      </c:layout>
      <c:barChart>
        <c:barDir val="bar"/>
        <c:grouping val="clustered"/>
        <c:varyColors val="0"/>
        <c:ser>
          <c:idx val="0"/>
          <c:order val="0"/>
          <c:tx>
            <c:strRef>
              <c:f>Sheet1!$B$1</c:f>
              <c:strCache>
                <c:ptCount val="1"/>
                <c:pt idx="0">
                  <c:v>2022</c:v>
                </c:pt>
              </c:strCache>
            </c:strRef>
          </c:tx>
          <c:spPr>
            <a:solidFill>
              <a:srgbClr val="4472C4"/>
            </a:solidFill>
            <a:ln>
              <a:solidFill>
                <a:sysClr val="window" lastClr="FFFFFF"/>
              </a:solidFill>
            </a:ln>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Lbls>
            <c:spPr>
              <a:noFill/>
              <a:ln>
                <a:noFill/>
              </a:ln>
              <a:effectLst/>
            </c:spPr>
            <c:txPr>
              <a:bodyPr wrap="square" lIns="38100" tIns="19050" rIns="38100" bIns="19050" anchor="ctr">
                <a:spAutoFit/>
              </a:bodyPr>
              <a:lstStyle/>
              <a:p>
                <a:pPr>
                  <a:defRPr sz="1400" b="1">
                    <a:solidFill>
                      <a:srgbClr val="00206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Not Aware</c:v>
                </c:pt>
                <c:pt idx="1">
                  <c:v>A Little Aware</c:v>
                </c:pt>
                <c:pt idx="2">
                  <c:v>Somewhat Aware</c:v>
                </c:pt>
                <c:pt idx="3">
                  <c:v>Very Aware</c:v>
                </c:pt>
              </c:strCache>
            </c:strRef>
          </c:cat>
          <c:val>
            <c:numRef>
              <c:f>Sheet1!$B$2:$B$5</c:f>
              <c:numCache>
                <c:formatCode>0.0</c:formatCode>
                <c:ptCount val="4"/>
                <c:pt idx="0">
                  <c:v>19.5</c:v>
                </c:pt>
                <c:pt idx="1">
                  <c:v>53.6</c:v>
                </c:pt>
                <c:pt idx="2">
                  <c:v>26.1</c:v>
                </c:pt>
                <c:pt idx="3">
                  <c:v>0.8</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2020</c:v>
                </c:pt>
              </c:strCache>
            </c:strRef>
          </c:tx>
          <c:spPr>
            <a:pattFill prst="ltUpDiag">
              <a:fgClr>
                <a:srgbClr val="5B9BD5">
                  <a:lumMod val="60000"/>
                  <a:lumOff val="40000"/>
                </a:srgbClr>
              </a:fgClr>
              <a:bgClr>
                <a:sysClr val="window" lastClr="FFFFFF"/>
              </a:bgClr>
            </a:pattFill>
            <a:ln>
              <a:solidFill>
                <a:srgbClr val="5B9BD5"/>
              </a:solidFill>
            </a:ln>
          </c:spPr>
          <c:invertIfNegative val="0"/>
          <c:dLbls>
            <c:spPr>
              <a:noFill/>
              <a:ln>
                <a:noFill/>
              </a:ln>
              <a:effectLst/>
            </c:spPr>
            <c:txPr>
              <a:bodyPr wrap="square" lIns="38100" tIns="19050" rIns="38100" bIns="19050" anchor="ctr">
                <a:spAutoFit/>
              </a:bodyPr>
              <a:lstStyle/>
              <a:p>
                <a:pPr>
                  <a:defRPr sz="1400" b="1" i="0" baseline="0">
                    <a:solidFill>
                      <a:srgbClr val="002060"/>
                    </a:solidFill>
                    <a:latin typeface="+mn-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Not Aware</c:v>
                </c:pt>
                <c:pt idx="1">
                  <c:v>A Little Aware</c:v>
                </c:pt>
                <c:pt idx="2">
                  <c:v>Somewhat Aware</c:v>
                </c:pt>
                <c:pt idx="3">
                  <c:v>Very Aware</c:v>
                </c:pt>
              </c:strCache>
            </c:strRef>
          </c:cat>
          <c:val>
            <c:numRef>
              <c:f>Sheet1!$C$2:$C$5</c:f>
              <c:numCache>
                <c:formatCode>0.0</c:formatCode>
                <c:ptCount val="4"/>
                <c:pt idx="0">
                  <c:v>17</c:v>
                </c:pt>
                <c:pt idx="1">
                  <c:v>43</c:v>
                </c:pt>
                <c:pt idx="2">
                  <c:v>38.4</c:v>
                </c:pt>
                <c:pt idx="3">
                  <c:v>1.6</c:v>
                </c:pt>
              </c:numCache>
            </c:numRef>
          </c:val>
          <c:extLst>
            <c:ext xmlns:c16="http://schemas.microsoft.com/office/drawing/2014/chart" uri="{C3380CC4-5D6E-409C-BE32-E72D297353CC}">
              <c16:uniqueId val="{00000008-228B-4E86-9C5C-C7D70AC8B3D3}"/>
            </c:ext>
          </c:extLst>
        </c:ser>
        <c:dLbls>
          <c:showLegendKey val="0"/>
          <c:showVal val="0"/>
          <c:showCatName val="0"/>
          <c:showSerName val="0"/>
          <c:showPercent val="0"/>
          <c:showBubbleSize val="0"/>
        </c:dLbls>
        <c:gapWidth val="33"/>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mn-lt"/>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scaling>
        <c:delete val="0"/>
        <c:axPos val="b"/>
        <c:majorGridlines>
          <c:spPr>
            <a:ln>
              <a:solidFill>
                <a:srgbClr val="E7E6E6">
                  <a:lumMod val="90000"/>
                </a:srgbClr>
              </a:solidFill>
            </a:ln>
          </c:spPr>
        </c:majorGridlines>
        <c:title>
          <c:tx>
            <c:rich>
              <a:bodyPr/>
              <a:lstStyle/>
              <a:p>
                <a:pPr>
                  <a:defRPr sz="1400" b="1" i="0" baseline="0">
                    <a:solidFill>
                      <a:srgbClr val="002060"/>
                    </a:solidFill>
                    <a:latin typeface="+mn-lt"/>
                    <a:cs typeface="Arial" panose="020B0604020202020204" pitchFamily="34" charset="0"/>
                  </a:defRPr>
                </a:pPr>
                <a:r>
                  <a:rPr lang="en-US" sz="1400" b="1" i="0" baseline="0" dirty="0">
                    <a:solidFill>
                      <a:srgbClr val="002060"/>
                    </a:solidFill>
                    <a:latin typeface="+mn-lt"/>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mn-lt"/>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legend>
      <c:legendPos val="l"/>
      <c:overlay val="0"/>
    </c:legend>
    <c:plotVisOnly val="1"/>
    <c:dispBlanksAs val="gap"/>
    <c:showDLblsOverMax val="0"/>
  </c:chart>
  <c:spPr>
    <a:ln>
      <a:noFill/>
    </a:ln>
  </c:spPr>
  <c:txPr>
    <a:bodyPr/>
    <a:lstStyle/>
    <a:p>
      <a:pPr>
        <a:defRPr sz="1800"/>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71305497775366"/>
          <c:y val="8.5385929229355492E-2"/>
          <c:w val="0.66393598353786898"/>
          <c:h val="0.79038525419669825"/>
        </c:manualLayout>
      </c:layout>
      <c:barChart>
        <c:barDir val="bar"/>
        <c:grouping val="clustered"/>
        <c:varyColors val="0"/>
        <c:ser>
          <c:idx val="0"/>
          <c:order val="0"/>
          <c:tx>
            <c:strRef>
              <c:f>Sheet1!$B$1</c:f>
              <c:strCache>
                <c:ptCount val="1"/>
                <c:pt idx="0">
                  <c:v>Column1</c:v>
                </c:pt>
              </c:strCache>
            </c:strRef>
          </c:tx>
          <c:spPr>
            <a:solidFill>
              <a:srgbClr val="4472C4"/>
            </a:solidFill>
            <a:ln>
              <a:solidFill>
                <a:sysClr val="window" lastClr="FFFFFF"/>
              </a:solidFill>
            </a:ln>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wrap="square" lIns="38100" tIns="19050" rIns="38100" bIns="19050" anchor="ctr">
                <a:spAutoFit/>
              </a:bodyPr>
              <a:lstStyle/>
              <a:p>
                <a:pPr>
                  <a:defRPr sz="1400" b="1" i="0" baseline="0">
                    <a:solidFill>
                      <a:srgbClr val="002060"/>
                    </a:solidFill>
                    <a:latin typeface="+mn-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Not Aware</c:v>
                </c:pt>
                <c:pt idx="1">
                  <c:v>A Little Aware</c:v>
                </c:pt>
                <c:pt idx="2">
                  <c:v>Somewhat Aware</c:v>
                </c:pt>
                <c:pt idx="3">
                  <c:v>Very Aware</c:v>
                </c:pt>
              </c:strCache>
            </c:strRef>
          </c:cat>
          <c:val>
            <c:numRef>
              <c:f>Sheet1!$B$2:$B$5</c:f>
              <c:numCache>
                <c:formatCode>0.0</c:formatCode>
                <c:ptCount val="4"/>
                <c:pt idx="0">
                  <c:v>24.7</c:v>
                </c:pt>
                <c:pt idx="1">
                  <c:v>55.8</c:v>
                </c:pt>
                <c:pt idx="2">
                  <c:v>17.899999999999999</c:v>
                </c:pt>
                <c:pt idx="3">
                  <c:v>1.6</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mn-lt"/>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400" b="1" i="0" baseline="0">
                    <a:solidFill>
                      <a:srgbClr val="002060"/>
                    </a:solidFill>
                    <a:latin typeface="+mn-lt"/>
                    <a:cs typeface="Arial" panose="020B0604020202020204" pitchFamily="34" charset="0"/>
                  </a:defRPr>
                </a:pPr>
                <a:r>
                  <a:rPr lang="en-US" sz="1400" b="1" i="0" baseline="0" dirty="0">
                    <a:solidFill>
                      <a:srgbClr val="002060"/>
                    </a:solidFill>
                    <a:latin typeface="+mn-lt"/>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mn-lt"/>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71305497775366"/>
          <c:y val="8.5385929229355492E-2"/>
          <c:w val="0.66393598353786898"/>
          <c:h val="0.79038525419669825"/>
        </c:manualLayout>
      </c:layout>
      <c:barChart>
        <c:barDir val="bar"/>
        <c:grouping val="clustered"/>
        <c:varyColors val="0"/>
        <c:ser>
          <c:idx val="0"/>
          <c:order val="0"/>
          <c:tx>
            <c:strRef>
              <c:f>Sheet1!$B$1</c:f>
              <c:strCache>
                <c:ptCount val="1"/>
                <c:pt idx="0">
                  <c:v>Column1</c:v>
                </c:pt>
              </c:strCache>
            </c:strRef>
          </c:tx>
          <c:spPr>
            <a:solidFill>
              <a:srgbClr val="4472C4"/>
            </a:solidFill>
            <a:ln>
              <a:solidFill>
                <a:sysClr val="window" lastClr="FFFFFF"/>
              </a:solidFill>
            </a:ln>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wrap="square" lIns="38100" tIns="19050" rIns="38100" bIns="19050" anchor="ctr">
                <a:spAutoFit/>
              </a:bodyPr>
              <a:lstStyle/>
              <a:p>
                <a:pPr>
                  <a:defRPr sz="1400" b="1" i="0" baseline="0">
                    <a:solidFill>
                      <a:srgbClr val="002060"/>
                    </a:solidFill>
                    <a:latin typeface="+mn-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Not Aware</c:v>
                </c:pt>
                <c:pt idx="1">
                  <c:v>A Little Aware</c:v>
                </c:pt>
                <c:pt idx="2">
                  <c:v>Somewhat Aware</c:v>
                </c:pt>
                <c:pt idx="3">
                  <c:v>Very Aware</c:v>
                </c:pt>
              </c:strCache>
            </c:strRef>
          </c:cat>
          <c:val>
            <c:numRef>
              <c:f>Sheet1!$B$2:$B$5</c:f>
              <c:numCache>
                <c:formatCode>0.0</c:formatCode>
                <c:ptCount val="4"/>
                <c:pt idx="0">
                  <c:v>30.7</c:v>
                </c:pt>
                <c:pt idx="1">
                  <c:v>48.1</c:v>
                </c:pt>
                <c:pt idx="2">
                  <c:v>20</c:v>
                </c:pt>
                <c:pt idx="3">
                  <c:v>1.3</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mn-lt"/>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400" b="1" i="0" baseline="0">
                    <a:solidFill>
                      <a:srgbClr val="002060"/>
                    </a:solidFill>
                    <a:latin typeface="+mn-lt"/>
                    <a:cs typeface="Arial" panose="020B0604020202020204" pitchFamily="34" charset="0"/>
                  </a:defRPr>
                </a:pPr>
                <a:r>
                  <a:rPr lang="en-US" sz="1400" b="1" i="0" baseline="0" dirty="0">
                    <a:solidFill>
                      <a:srgbClr val="002060"/>
                    </a:solidFill>
                    <a:latin typeface="+mn-lt"/>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mn-lt"/>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872346153322437"/>
          <c:y val="2.6987327411439211E-2"/>
          <c:w val="0.53895184965183163"/>
          <c:h val="0.7927211982694149"/>
        </c:manualLayout>
      </c:layout>
      <c:barChart>
        <c:barDir val="bar"/>
        <c:grouping val="clustered"/>
        <c:varyColors val="0"/>
        <c:ser>
          <c:idx val="0"/>
          <c:order val="0"/>
          <c:tx>
            <c:strRef>
              <c:f>Sheet1!$B$1</c:f>
              <c:strCache>
                <c:ptCount val="1"/>
                <c:pt idx="0">
                  <c:v>Column1</c:v>
                </c:pt>
              </c:strCache>
            </c:strRef>
          </c:tx>
          <c:spPr>
            <a:solidFill>
              <a:srgbClr val="FFC000"/>
            </a:solidFill>
            <a:ln>
              <a:solidFill>
                <a:srgbClr val="44546A"/>
              </a:solidFill>
            </a:ln>
          </c:spPr>
          <c:invertIfNegative val="0"/>
          <c:dLbls>
            <c:spPr>
              <a:noFill/>
              <a:ln>
                <a:noFill/>
              </a:ln>
              <a:effectLst/>
            </c:spPr>
            <c:txPr>
              <a:bodyPr wrap="square" lIns="38100" tIns="19050" rIns="38100" bIns="19050" anchor="ctr">
                <a:spAutoFit/>
              </a:bodyPr>
              <a:lstStyle/>
              <a:p>
                <a:pPr>
                  <a:defRPr sz="1400" b="1" i="0" baseline="0">
                    <a:solidFill>
                      <a:srgbClr val="002060"/>
                    </a:solidFill>
                    <a:latin typeface="+mn-lt"/>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Sheet1!$A$2:$A$19</c:f>
              <c:strCache>
                <c:ptCount val="18"/>
                <c:pt idx="0">
                  <c:v>Gambling Treatment Organization/Provider</c:v>
                </c:pt>
                <c:pt idx="1">
                  <c:v>College/University</c:v>
                </c:pt>
                <c:pt idx="2">
                  <c:v>Substance Abuse Treatment Agency/Provider</c:v>
                </c:pt>
                <c:pt idx="3">
                  <c:v>Recovery Support Personnel</c:v>
                </c:pt>
                <c:pt idx="4">
                  <c:v>EMS/Rescue/First Responder</c:v>
                </c:pt>
                <c:pt idx="5">
                  <c:v>Faith-Based Organization</c:v>
                </c:pt>
                <c:pt idx="6">
                  <c:v>Law Enforcement</c:v>
                </c:pt>
                <c:pt idx="7">
                  <c:v>Substance Abuse Prevention Agency/Provider</c:v>
                </c:pt>
                <c:pt idx="8">
                  <c:v>Youth </c:v>
                </c:pt>
                <c:pt idx="9">
                  <c:v>Public Health</c:v>
                </c:pt>
                <c:pt idx="10">
                  <c:v>Mental Health Service Provider</c:v>
                </c:pt>
                <c:pt idx="11">
                  <c:v>Coalition/Council/Task Force</c:v>
                </c:pt>
                <c:pt idx="12">
                  <c:v>Government</c:v>
                </c:pt>
                <c:pt idx="13">
                  <c:v>Social/Human Service Agency</c:v>
                </c:pt>
                <c:pt idx="14">
                  <c:v>Youth Serving Organization</c:v>
                </c:pt>
                <c:pt idx="15">
                  <c:v>Individual with Lived Experience*</c:v>
                </c:pt>
                <c:pt idx="16">
                  <c:v>Parent</c:v>
                </c:pt>
                <c:pt idx="17">
                  <c:v>School</c:v>
                </c:pt>
              </c:strCache>
            </c:strRef>
          </c:cat>
          <c:val>
            <c:numRef>
              <c:f>Sheet1!$B$2:$B$19</c:f>
              <c:numCache>
                <c:formatCode>0.0</c:formatCode>
                <c:ptCount val="18"/>
                <c:pt idx="0">
                  <c:v>0</c:v>
                </c:pt>
                <c:pt idx="1">
                  <c:v>1.1000000000000001</c:v>
                </c:pt>
                <c:pt idx="2">
                  <c:v>1.4</c:v>
                </c:pt>
                <c:pt idx="3">
                  <c:v>2.4</c:v>
                </c:pt>
                <c:pt idx="4">
                  <c:v>2.7</c:v>
                </c:pt>
                <c:pt idx="5">
                  <c:v>3</c:v>
                </c:pt>
                <c:pt idx="6">
                  <c:v>3.5</c:v>
                </c:pt>
                <c:pt idx="7">
                  <c:v>6.8</c:v>
                </c:pt>
                <c:pt idx="8">
                  <c:v>8.4</c:v>
                </c:pt>
                <c:pt idx="9">
                  <c:v>9.1999999999999993</c:v>
                </c:pt>
                <c:pt idx="10">
                  <c:v>9.5</c:v>
                </c:pt>
                <c:pt idx="11">
                  <c:v>12.2</c:v>
                </c:pt>
                <c:pt idx="12">
                  <c:v>12.7</c:v>
                </c:pt>
                <c:pt idx="13">
                  <c:v>12.7</c:v>
                </c:pt>
                <c:pt idx="14">
                  <c:v>18.600000000000001</c:v>
                </c:pt>
                <c:pt idx="15">
                  <c:v>18.899999999999999</c:v>
                </c:pt>
                <c:pt idx="16">
                  <c:v>24.9</c:v>
                </c:pt>
                <c:pt idx="17">
                  <c:v>41.1</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mn-lt"/>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400" b="1" i="0" baseline="0">
                    <a:solidFill>
                      <a:srgbClr val="002060"/>
                    </a:solidFill>
                    <a:latin typeface="+mn-lt"/>
                    <a:cs typeface="Arial" panose="020B0604020202020204" pitchFamily="34" charset="0"/>
                  </a:defRPr>
                </a:pPr>
                <a:r>
                  <a:rPr lang="en-US" sz="1400" b="1" i="0" baseline="0" dirty="0">
                    <a:solidFill>
                      <a:srgbClr val="002060"/>
                    </a:solidFill>
                    <a:latin typeface="+mn-lt"/>
                    <a:cs typeface="Arial" panose="020B0604020202020204" pitchFamily="34" charset="0"/>
                  </a:rPr>
                  <a:t>Percent Reporting</a:t>
                </a:r>
              </a:p>
            </c:rich>
          </c:tx>
          <c:overlay val="0"/>
        </c:title>
        <c:numFmt formatCode="0" sourceLinked="0"/>
        <c:majorTickMark val="out"/>
        <c:minorTickMark val="none"/>
        <c:tickLblPos val="nextTo"/>
        <c:spPr>
          <a:noFill/>
        </c:spPr>
        <c:txPr>
          <a:bodyPr/>
          <a:lstStyle/>
          <a:p>
            <a:pPr>
              <a:defRPr sz="1400" b="1">
                <a:solidFill>
                  <a:srgbClr val="002060"/>
                </a:solidFill>
                <a:latin typeface="+mn-lt"/>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060196075928423"/>
          <c:y val="8.5385929229355492E-2"/>
          <c:w val="0.42273230304045256"/>
          <c:h val="0.76001798125138176"/>
        </c:manualLayout>
      </c:layout>
      <c:barChart>
        <c:barDir val="bar"/>
        <c:grouping val="clustered"/>
        <c:varyColors val="0"/>
        <c:ser>
          <c:idx val="0"/>
          <c:order val="0"/>
          <c:tx>
            <c:strRef>
              <c:f>Sheet1!$B$1</c:f>
              <c:strCache>
                <c:ptCount val="1"/>
                <c:pt idx="0">
                  <c:v>Column1</c:v>
                </c:pt>
              </c:strCache>
            </c:strRef>
          </c:tx>
          <c:spPr>
            <a:solidFill>
              <a:srgbClr val="7030A0"/>
            </a:solidFill>
            <a:ln w="9525" cap="flat" cmpd="sng" algn="ctr">
              <a:solidFill>
                <a:schemeClr val="accent2">
                  <a:lumMod val="50000"/>
                </a:schemeClr>
              </a:solidFill>
              <a:round/>
            </a:ln>
            <a:effectLst/>
          </c:spPr>
          <c:invertIfNegative val="0"/>
          <c:dPt>
            <c:idx val="0"/>
            <c:invertIfNegative val="0"/>
            <c:bubble3D val="0"/>
            <c:extLst>
              <c:ext xmlns:c16="http://schemas.microsoft.com/office/drawing/2014/chart" uri="{C3380CC4-5D6E-409C-BE32-E72D297353CC}">
                <c16:uniqueId val="{00000007-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Sheet1!$A$2:$A$10</c:f>
              <c:strCache>
                <c:ptCount val="8"/>
                <c:pt idx="0">
                  <c:v>Develop policies related to or to specifically address behavioral health problems in the community</c:v>
                </c:pt>
                <c:pt idx="1">
                  <c:v>Allocate local funds to address behavioral health problems in the community</c:v>
                </c:pt>
                <c:pt idx="2">
                  <c:v>Collaborate with organizations concerned with preventing other types of problems (HIV, violence)</c:v>
                </c:pt>
                <c:pt idx="3">
                  <c:v>Raise community awareness of priority problems or issues (substance misuse, gambling, mental health, suicide)</c:v>
                </c:pt>
                <c:pt idx="4">
                  <c:v>Develop culturally appropriate programs and strategies</c:v>
                </c:pt>
                <c:pt idx="5">
                  <c:v>Secure support from local policy makers for behavioral health</c:v>
                </c:pt>
                <c:pt idx="6">
                  <c:v>Identify community members as resources to address behavioral health problems</c:v>
                </c:pt>
                <c:pt idx="7">
                  <c:v>Collect data on the nature of local behavioral health problems</c:v>
                </c:pt>
              </c:strCache>
            </c:strRef>
          </c:cat>
          <c:val>
            <c:numRef>
              <c:f>Sheet1!$B$2:$B$10</c:f>
              <c:numCache>
                <c:formatCode>0.00</c:formatCode>
                <c:ptCount val="9"/>
                <c:pt idx="0">
                  <c:v>2.59</c:v>
                </c:pt>
                <c:pt idx="1">
                  <c:v>2.64</c:v>
                </c:pt>
                <c:pt idx="2">
                  <c:v>2.9</c:v>
                </c:pt>
                <c:pt idx="3">
                  <c:v>2.98</c:v>
                </c:pt>
                <c:pt idx="4">
                  <c:v>2.68</c:v>
                </c:pt>
                <c:pt idx="5">
                  <c:v>2.79</c:v>
                </c:pt>
                <c:pt idx="6">
                  <c:v>2.95</c:v>
                </c:pt>
                <c:pt idx="7">
                  <c:v>2.72</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7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mn-lt"/>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5"/>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9.5449746012848571E-2"/>
          <c:y val="7.6042152938488886E-2"/>
          <c:w val="0.77392220378851162"/>
          <c:h val="0.79038525419669825"/>
        </c:manualLayout>
      </c:layout>
      <c:bar3DChart>
        <c:barDir val="col"/>
        <c:grouping val="stacked"/>
        <c:varyColors val="0"/>
        <c:ser>
          <c:idx val="0"/>
          <c:order val="0"/>
          <c:tx>
            <c:strRef>
              <c:f>Sheet1!$B$1</c:f>
              <c:strCache>
                <c:ptCount val="1"/>
                <c:pt idx="0">
                  <c:v>Alcohol</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Sheet1!$B$2:$B$5</c:f>
              <c:numCache>
                <c:formatCode>0.0</c:formatCode>
                <c:ptCount val="4"/>
                <c:pt idx="0">
                  <c:v>15.3</c:v>
                </c:pt>
                <c:pt idx="1">
                  <c:v>27.2</c:v>
                </c:pt>
                <c:pt idx="2">
                  <c:v>45.2</c:v>
                </c:pt>
                <c:pt idx="3">
                  <c:v>51.8</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Tobacco/Cigarettes</c:v>
                </c:pt>
              </c:strCache>
            </c:strRef>
          </c:tx>
          <c:spPr>
            <a:solidFill>
              <a:schemeClr val="accent1"/>
            </a:solidFill>
            <a:ln>
              <a:noFill/>
            </a:ln>
            <a:effectLst/>
            <a:sp3d/>
          </c:spPr>
          <c:invertIfNegative val="0"/>
          <c:dLbls>
            <c:dLbl>
              <c:idx val="0"/>
              <c:layout>
                <c:manualLayout>
                  <c:x val="7.4908309758580247E-2"/>
                  <c:y val="-5.0765766610861518E-2"/>
                </c:manualLayout>
              </c:layout>
              <c:tx>
                <c:rich>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fld id="{5B8FA473-9DB3-4256-A6A8-142257B6CA82}" type="VALUE">
                      <a:rPr lang="en-US" dirty="0">
                        <a:solidFill>
                          <a:srgbClr val="002060"/>
                        </a:solidFill>
                      </a:rPr>
                      <a:pPr>
                        <a:defRPr sz="1600" b="1">
                          <a:solidFill>
                            <a:schemeClr val="tx2"/>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9F1-4110-9141-65D05DC6EE89}"/>
                </c:ext>
              </c:extLst>
            </c:dLbl>
            <c:dLbl>
              <c:idx val="1"/>
              <c:layout>
                <c:manualLayout>
                  <c:x val="7.2167227530642822E-2"/>
                  <c:y val="-3.87761198092839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9F1-4110-9141-65D05DC6EE89}"/>
                </c:ext>
              </c:extLst>
            </c:dLbl>
            <c:dLbl>
              <c:idx val="2"/>
              <c:layout>
                <c:manualLayout>
                  <c:x val="7.6010787681583883E-2"/>
                  <c:y val="2.0860992198682527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4397143554561076E-2"/>
                      <c:h val="4.4854172713451025E-2"/>
                    </c:manualLayout>
                  </c15:layout>
                </c:ext>
                <c:ext xmlns:c16="http://schemas.microsoft.com/office/drawing/2014/chart" uri="{C3380CC4-5D6E-409C-BE32-E72D297353CC}">
                  <c16:uniqueId val="{00000004-E9F1-4110-9141-65D05DC6EE89}"/>
                </c:ext>
              </c:extLst>
            </c:dLbl>
            <c:dLbl>
              <c:idx val="3"/>
              <c:layout>
                <c:manualLayout>
                  <c:x val="-1.2434125267345392E-3"/>
                  <c:y val="1.3774712724861351E-3"/>
                </c:manualLayout>
              </c:layout>
              <c:tx>
                <c:rich>
                  <a:bodyPr/>
                  <a:lstStyle/>
                  <a:p>
                    <a:fld id="{2035659C-57F3-43DB-81A2-099B5C04F192}" type="VALUE">
                      <a:rPr lang="en-US">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Sheet1!$C$2:$C$5</c:f>
              <c:numCache>
                <c:formatCode>0.0</c:formatCode>
                <c:ptCount val="4"/>
                <c:pt idx="0">
                  <c:v>0.3</c:v>
                </c:pt>
                <c:pt idx="1">
                  <c:v>0.5</c:v>
                </c:pt>
                <c:pt idx="2">
                  <c:v>3.5</c:v>
                </c:pt>
                <c:pt idx="3">
                  <c:v>8.3000000000000007</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Vaping/ENDS</c:v>
                </c:pt>
              </c:strCache>
            </c:strRef>
          </c:tx>
          <c:spPr>
            <a:solidFill>
              <a:schemeClr val="accent3"/>
            </a:solidFill>
            <a:ln>
              <a:noFill/>
            </a:ln>
            <a:effectLst/>
            <a:sp3d/>
          </c:spPr>
          <c:invertIfNegative val="0"/>
          <c:dLbls>
            <c:dLbl>
              <c:idx val="2"/>
              <c:layout>
                <c:manualLayout>
                  <c:x val="7.5015535034966246E-2"/>
                  <c:y val="-2.52158725008617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9F1-4110-9141-65D05DC6EE89}"/>
                </c:ext>
              </c:extLst>
            </c:dLbl>
            <c:dLbl>
              <c:idx val="3"/>
              <c:layout>
                <c:manualLayout>
                  <c:x val="7.5372836483979369E-2"/>
                  <c:y val="-1.65305749328554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Sheet1!$D$2:$D$5</c:f>
              <c:numCache>
                <c:formatCode>0.0</c:formatCode>
                <c:ptCount val="4"/>
                <c:pt idx="0">
                  <c:v>43.4</c:v>
                </c:pt>
                <c:pt idx="1">
                  <c:v>7.6</c:v>
                </c:pt>
                <c:pt idx="2">
                  <c:v>0.8</c:v>
                </c:pt>
                <c:pt idx="3">
                  <c:v>0</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Marijuana/Cannabis/Hashish/THC</c:v>
                </c:pt>
              </c:strCache>
            </c:strRef>
          </c:tx>
          <c:spPr>
            <a:solidFill>
              <a:srgbClr val="FFFF00"/>
            </a:solidFill>
            <a:ln>
              <a:noFill/>
            </a:ln>
            <a:effectLst/>
            <a:sp3d/>
          </c:spPr>
          <c:invertIfNegative val="0"/>
          <c:dLbls>
            <c:dLbl>
              <c:idx val="0"/>
              <c:layout>
                <c:manualLayout>
                  <c:x val="-2.6826353063655228E-3"/>
                  <c:y val="4.67188814543330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9F1-4110-9141-65D05DC6EE89}"/>
                </c:ext>
              </c:extLst>
            </c:dLbl>
            <c:dLbl>
              <c:idx val="1"/>
              <c:layout>
                <c:manualLayout>
                  <c:x val="-1.5487127653477579E-3"/>
                  <c:y val="4.67188814543330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0D3-BD45-9FD3-084831431887}"/>
                </c:ext>
              </c:extLst>
            </c:dLbl>
            <c:dLbl>
              <c:idx val="2"/>
              <c:layout>
                <c:manualLayout>
                  <c:x val="-2.212446807639677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B3-7C4C-A551-D5E78D103BC0}"/>
                </c:ext>
              </c:extLst>
            </c:dLbl>
            <c:dLbl>
              <c:idx val="3"/>
              <c:layout>
                <c:manualLayout>
                  <c:x val="7.5942236672229144E-2"/>
                  <c:y val="-8.64299306905161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Sheet1!$E$2:$E$5</c:f>
              <c:numCache>
                <c:formatCode>0.0</c:formatCode>
                <c:ptCount val="4"/>
                <c:pt idx="0">
                  <c:v>33.5</c:v>
                </c:pt>
                <c:pt idx="1">
                  <c:v>32.9</c:v>
                </c:pt>
                <c:pt idx="2">
                  <c:v>8.6999999999999993</c:v>
                </c:pt>
                <c:pt idx="3">
                  <c:v>1.3</c:v>
                </c:pt>
              </c:numCache>
            </c:numRef>
          </c:val>
          <c:extLst>
            <c:ext xmlns:c16="http://schemas.microsoft.com/office/drawing/2014/chart" uri="{C3380CC4-5D6E-409C-BE32-E72D297353CC}">
              <c16:uniqueId val="{0000000D-E9F1-4110-9141-65D05DC6EE89}"/>
            </c:ext>
          </c:extLst>
        </c:ser>
        <c:ser>
          <c:idx val="4"/>
          <c:order val="4"/>
          <c:tx>
            <c:strRef>
              <c:f>Sheet1!$F$1</c:f>
              <c:strCache>
                <c:ptCount val="1"/>
                <c:pt idx="0">
                  <c:v>Cocaine/Crack</c:v>
                </c:pt>
              </c:strCache>
            </c:strRef>
          </c:tx>
          <c:spPr>
            <a:solidFill>
              <a:srgbClr val="FFC000"/>
            </a:solidFill>
            <a:ln>
              <a:noFill/>
            </a:ln>
            <a:effectLst/>
            <a:sp3d/>
          </c:spPr>
          <c:invertIfNegative val="0"/>
          <c:dLbls>
            <c:dLbl>
              <c:idx val="0"/>
              <c:layout>
                <c:manualLayout>
                  <c:x val="7.4360946934202005E-2"/>
                  <c:y val="-1.24697108984114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9F1-4110-9141-65D05DC6EE89}"/>
                </c:ext>
              </c:extLst>
            </c:dLbl>
            <c:dLbl>
              <c:idx val="1"/>
              <c:layout>
                <c:manualLayout>
                  <c:x val="7.6329414863566064E-2"/>
                  <c:y val="-2.5695384799883123E-2"/>
                </c:manualLayout>
              </c:layout>
              <c:tx>
                <c:rich>
                  <a:bodyPr/>
                  <a:lstStyle/>
                  <a:p>
                    <a:fld id="{23ABBDF6-88CF-4A6F-B44E-9CBB08B305F0}"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95D-457E-B36F-C5A7ACBB7AD2}"/>
                </c:ext>
              </c:extLst>
            </c:dLbl>
            <c:dLbl>
              <c:idx val="2"/>
              <c:layout>
                <c:manualLayout>
                  <c:x val="7.5223191459746194E-2"/>
                  <c:y val="-3.9711049236183071E-2"/>
                </c:manualLayout>
              </c:layout>
              <c:tx>
                <c:rich>
                  <a:bodyPr/>
                  <a:lstStyle/>
                  <a:p>
                    <a:fld id="{13B08BB2-3B25-4439-8A39-E6FF0D40177E}"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95D-457E-B36F-C5A7ACBB7AD2}"/>
                </c:ext>
              </c:extLst>
            </c:dLbl>
            <c:dLbl>
              <c:idx val="3"/>
              <c:layout>
                <c:manualLayout>
                  <c:x val="7.531739465748101E-2"/>
                  <c:y val="-0.14935511389658646"/>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5684051078461364E-2"/>
                      <c:h val="4.6905205182337907E-2"/>
                    </c:manualLayout>
                  </c15:layout>
                </c:ext>
                <c:ext xmlns:c16="http://schemas.microsoft.com/office/drawing/2014/chart" uri="{C3380CC4-5D6E-409C-BE32-E72D297353CC}">
                  <c16:uniqueId val="{00000000-12CC-5A4D-997A-D8928D8F125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Sheet1!$F$2:$F$5</c:f>
              <c:numCache>
                <c:formatCode>0.0</c:formatCode>
                <c:ptCount val="4"/>
                <c:pt idx="0">
                  <c:v>0</c:v>
                </c:pt>
                <c:pt idx="1">
                  <c:v>2.2000000000000002</c:v>
                </c:pt>
                <c:pt idx="2">
                  <c:v>0.3</c:v>
                </c:pt>
                <c:pt idx="3">
                  <c:v>0.2</c:v>
                </c:pt>
              </c:numCache>
            </c:numRef>
          </c:val>
          <c:extLst>
            <c:ext xmlns:c16="http://schemas.microsoft.com/office/drawing/2014/chart" uri="{C3380CC4-5D6E-409C-BE32-E72D297353CC}">
              <c16:uniqueId val="{00000010-E9F1-4110-9141-65D05DC6EE89}"/>
            </c:ext>
          </c:extLst>
        </c:ser>
        <c:ser>
          <c:idx val="5"/>
          <c:order val="5"/>
          <c:tx>
            <c:strRef>
              <c:f>Sheet1!$G$1</c:f>
              <c:strCache>
                <c:ptCount val="1"/>
                <c:pt idx="0">
                  <c:v>Heroin/Fentanyl</c:v>
                </c:pt>
              </c:strCache>
            </c:strRef>
          </c:tx>
          <c:spPr>
            <a:solidFill>
              <a:srgbClr val="7030A0"/>
            </a:solidFill>
            <a:ln>
              <a:noFill/>
            </a:ln>
            <a:effectLst/>
            <a:sp3d/>
          </c:spPr>
          <c:invertIfNegative val="0"/>
          <c:dLbls>
            <c:dLbl>
              <c:idx val="3"/>
              <c:layout>
                <c:manualLayout>
                  <c:x val="7.6329414863566064E-2"/>
                  <c:y val="-0.21023496654449864"/>
                </c:manualLayout>
              </c:layout>
              <c:tx>
                <c:rich>
                  <a:bodyPr/>
                  <a:lstStyle/>
                  <a:p>
                    <a:fld id="{695BB47C-689D-4A08-BDB8-97F41094C66D}"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095D-457E-B36F-C5A7ACBB7AD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bg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Sheet1!$G$2:$G$5</c:f>
              <c:numCache>
                <c:formatCode>0.0</c:formatCode>
                <c:ptCount val="4"/>
                <c:pt idx="0">
                  <c:v>3.5</c:v>
                </c:pt>
                <c:pt idx="1">
                  <c:v>16.100000000000001</c:v>
                </c:pt>
                <c:pt idx="2">
                  <c:v>20.8</c:v>
                </c:pt>
                <c:pt idx="3">
                  <c:v>2.9</c:v>
                </c:pt>
              </c:numCache>
            </c:numRef>
          </c:val>
          <c:extLst>
            <c:ext xmlns:c16="http://schemas.microsoft.com/office/drawing/2014/chart" uri="{C3380CC4-5D6E-409C-BE32-E72D297353CC}">
              <c16:uniqueId val="{00000000-C0D3-BD45-9FD3-084831431887}"/>
            </c:ext>
          </c:extLst>
        </c:ser>
        <c:ser>
          <c:idx val="6"/>
          <c:order val="6"/>
          <c:tx>
            <c:strRef>
              <c:f>Sheet1!$H$1</c:f>
              <c:strCache>
                <c:ptCount val="1"/>
                <c:pt idx="0">
                  <c:v>Prescription drugs</c:v>
                </c:pt>
              </c:strCache>
            </c:strRef>
          </c:tx>
          <c:spPr>
            <a:solidFill>
              <a:srgbClr val="FF0000"/>
            </a:solidFill>
            <a:ln>
              <a:noFill/>
            </a:ln>
            <a:effectLst/>
            <a:sp3d/>
          </c:spPr>
          <c:invertIfNegative val="0"/>
          <c:dLbls>
            <c:dLbl>
              <c:idx val="0"/>
              <c:layout>
                <c:manualLayout>
                  <c:x val="-1.1062234038197981E-3"/>
                  <c:y val="-4.94171727572267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5D-457E-B36F-C5A7ACBB7AD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Sheet1!$H$2:$H$5</c:f>
              <c:numCache>
                <c:formatCode>0.0</c:formatCode>
                <c:ptCount val="4"/>
                <c:pt idx="0">
                  <c:v>3.9</c:v>
                </c:pt>
                <c:pt idx="1">
                  <c:v>13.6</c:v>
                </c:pt>
                <c:pt idx="2">
                  <c:v>20.6</c:v>
                </c:pt>
                <c:pt idx="3">
                  <c:v>35.5</c:v>
                </c:pt>
              </c:numCache>
            </c:numRef>
          </c:val>
          <c:extLst>
            <c:ext xmlns:c16="http://schemas.microsoft.com/office/drawing/2014/chart" uri="{C3380CC4-5D6E-409C-BE32-E72D297353CC}">
              <c16:uniqueId val="{00000000-BD45-4F87-89AC-2E120F2EDF1A}"/>
            </c:ext>
          </c:extLst>
        </c:ser>
        <c:dLbls>
          <c:showLegendKey val="0"/>
          <c:showVal val="1"/>
          <c:showCatName val="0"/>
          <c:showSerName val="0"/>
          <c:showPercent val="0"/>
          <c:showBubbleSize val="0"/>
        </c:dLbls>
        <c:gapWidth val="150"/>
        <c:shape val="box"/>
        <c:axId val="227730720"/>
        <c:axId val="227731840"/>
        <c:axId val="0"/>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legend>
      <c:legendPos val="r"/>
      <c:layout>
        <c:manualLayout>
          <c:xMode val="edge"/>
          <c:yMode val="edge"/>
          <c:x val="0.84355091789540226"/>
          <c:y val="2.6100036529015186E-4"/>
          <c:w val="0.15313041189313847"/>
          <c:h val="0.75420387163417124"/>
        </c:manualLayout>
      </c:layout>
      <c:overlay val="0"/>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Arial" pitchFamily="34" charset="0"/>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8352331602517"/>
          <c:y val="8.5385929229355492E-2"/>
          <c:w val="0.4484990572737238"/>
          <c:h val="0.76001798125138176"/>
        </c:manualLayout>
      </c:layout>
      <c:barChart>
        <c:barDir val="bar"/>
        <c:grouping val="clustered"/>
        <c:varyColors val="0"/>
        <c:ser>
          <c:idx val="0"/>
          <c:order val="0"/>
          <c:tx>
            <c:strRef>
              <c:f>Sheet1!$B$1</c:f>
              <c:strCache>
                <c:ptCount val="1"/>
                <c:pt idx="0">
                  <c:v>Column1</c:v>
                </c:pt>
              </c:strCache>
            </c:strRef>
          </c:tx>
          <c:spPr>
            <a:solidFill>
              <a:schemeClr val="accent6"/>
            </a:solidFill>
            <a:ln w="9525" cap="flat" cmpd="sng" algn="ctr">
              <a:solidFill>
                <a:schemeClr val="accent6">
                  <a:lumMod val="50000"/>
                </a:schemeClr>
              </a:solidFill>
              <a:round/>
            </a:ln>
            <a:effectLst/>
          </c:spPr>
          <c:invertIfNegative val="0"/>
          <c:dPt>
            <c:idx val="0"/>
            <c:invertIfNegative val="0"/>
            <c:bubble3D val="0"/>
            <c:extLst>
              <c:ext xmlns:c16="http://schemas.microsoft.com/office/drawing/2014/chart" uri="{C3380CC4-5D6E-409C-BE32-E72D297353CC}">
                <c16:uniqueId val="{00000000-DCBE-410F-BEC5-BCD6DAD614BB}"/>
              </c:ext>
            </c:extLst>
          </c:dPt>
          <c:dPt>
            <c:idx val="1"/>
            <c:invertIfNegative val="0"/>
            <c:bubble3D val="0"/>
            <c:extLst>
              <c:ext xmlns:c16="http://schemas.microsoft.com/office/drawing/2014/chart" uri="{C3380CC4-5D6E-409C-BE32-E72D297353CC}">
                <c16:uniqueId val="{00000001-DCBE-410F-BEC5-BCD6DAD614B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5"/>
                <c:pt idx="0">
                  <c:v>Believe that prevention programs for youth are effective at preventing substance misuse</c:v>
                </c:pt>
                <c:pt idx="1">
                  <c:v>Feel alcohol and other drug prevention is a good investment for the community</c:v>
                </c:pt>
                <c:pt idx="2">
                  <c:v>Know about the community programs that are working to prevent substance misuse</c:v>
                </c:pt>
                <c:pt idx="3">
                  <c:v>Believe that youth, regardless of socioeconomic, racial and ethnic status, are at risk of substance misuse</c:v>
                </c:pt>
                <c:pt idx="4">
                  <c:v>Are concerned about preventing substance misuse</c:v>
                </c:pt>
              </c:strCache>
            </c:strRef>
          </c:cat>
          <c:val>
            <c:numRef>
              <c:f>Sheet1!$B$2:$B$7</c:f>
              <c:numCache>
                <c:formatCode>0.00</c:formatCode>
                <c:ptCount val="6"/>
                <c:pt idx="0">
                  <c:v>3.06</c:v>
                </c:pt>
                <c:pt idx="1">
                  <c:v>3.2</c:v>
                </c:pt>
                <c:pt idx="2">
                  <c:v>2.4300000000000002</c:v>
                </c:pt>
                <c:pt idx="3">
                  <c:v>3.37</c:v>
                </c:pt>
                <c:pt idx="4">
                  <c:v>3.21</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mn-lt"/>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8352331602517"/>
          <c:y val="8.5385929229355492E-2"/>
          <c:w val="0.4484990572737238"/>
          <c:h val="0.76001798125138176"/>
        </c:manualLayout>
      </c:layout>
      <c:barChart>
        <c:barDir val="bar"/>
        <c:grouping val="clustered"/>
        <c:varyColors val="0"/>
        <c:ser>
          <c:idx val="0"/>
          <c:order val="0"/>
          <c:tx>
            <c:strRef>
              <c:f>Sheet1!$B$1</c:f>
              <c:strCache>
                <c:ptCount val="1"/>
                <c:pt idx="0">
                  <c:v>Column1</c:v>
                </c:pt>
              </c:strCache>
            </c:strRef>
          </c:tx>
          <c:spPr>
            <a:solidFill>
              <a:schemeClr val="accent6"/>
            </a:solidFill>
            <a:ln w="9525" cap="flat" cmpd="sng" algn="ctr">
              <a:solidFill>
                <a:schemeClr val="bg1"/>
              </a:solidFill>
              <a:round/>
            </a:ln>
            <a:effectLst/>
          </c:spPr>
          <c:invertIfNegative val="0"/>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Pt>
            <c:idx val="7"/>
            <c:invertIfNegative val="0"/>
            <c:bubble3D val="0"/>
            <c:extLst>
              <c:ext xmlns:c16="http://schemas.microsoft.com/office/drawing/2014/chart" uri="{C3380CC4-5D6E-409C-BE32-E72D297353CC}">
                <c16:uniqueId val="{00000005-93F3-43D8-BFB9-000AF49FC8D0}"/>
              </c:ext>
            </c:extLst>
          </c:dPt>
          <c:dPt>
            <c:idx val="8"/>
            <c:invertIfNegative val="0"/>
            <c:bubble3D val="0"/>
            <c:extLst>
              <c:ext xmlns:c16="http://schemas.microsoft.com/office/drawing/2014/chart" uri="{C3380CC4-5D6E-409C-BE32-E72D297353CC}">
                <c16:uniqueId val="{00000006-93F3-43D8-BFB9-000AF49FC8D0}"/>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7"/>
                <c:pt idx="0">
                  <c:v>Think that it is risky to drink alcohol while taking prescription medications</c:v>
                </c:pt>
                <c:pt idx="1">
                  <c:v>Feel that it is okay for adults to drive after having more than two alcoholic drinks</c:v>
                </c:pt>
                <c:pt idx="2">
                  <c:v>Believe that it is okay for teens to drink if they don't drive</c:v>
                </c:pt>
                <c:pt idx="3">
                  <c:v>Feel that youth should be able to drink at parties with parental supervision</c:v>
                </c:pt>
                <c:pt idx="4">
                  <c:v>Think that the occasional use of marijuana is not harmful for youth</c:v>
                </c:pt>
                <c:pt idx="5">
                  <c:v>Believe the use of alcohol and other drugs is a private matter that should be dealt with at home</c:v>
                </c:pt>
                <c:pt idx="6">
                  <c:v>Are concerned about the effects of CT's legalization of adult cannabis use on youth/young adult cannabis use*</c:v>
                </c:pt>
              </c:strCache>
            </c:strRef>
          </c:cat>
          <c:val>
            <c:numRef>
              <c:f>Sheet1!$B$2:$B$9</c:f>
              <c:numCache>
                <c:formatCode>0.00</c:formatCode>
                <c:ptCount val="8"/>
                <c:pt idx="0">
                  <c:v>3.2</c:v>
                </c:pt>
                <c:pt idx="1">
                  <c:v>2.06</c:v>
                </c:pt>
                <c:pt idx="2">
                  <c:v>1.79</c:v>
                </c:pt>
                <c:pt idx="3">
                  <c:v>1.73</c:v>
                </c:pt>
                <c:pt idx="4">
                  <c:v>2.33</c:v>
                </c:pt>
                <c:pt idx="5">
                  <c:v>2.0299999999999998</c:v>
                </c:pt>
                <c:pt idx="6">
                  <c:v>2</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mn-lt"/>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855644106605202"/>
          <c:y val="8.0714041083922189E-2"/>
          <c:w val="0.52730269134169061"/>
          <c:h val="0.76001798125138176"/>
        </c:manualLayout>
      </c:layout>
      <c:barChart>
        <c:barDir val="bar"/>
        <c:grouping val="percentStacked"/>
        <c:varyColors val="0"/>
        <c:ser>
          <c:idx val="0"/>
          <c:order val="0"/>
          <c:tx>
            <c:strRef>
              <c:f>Sheet1!$B$13</c:f>
              <c:strCache>
                <c:ptCount val="1"/>
                <c:pt idx="0">
                  <c:v>A Moderate or Great Barrier</c:v>
                </c:pt>
              </c:strCache>
            </c:strRef>
          </c:tx>
          <c:spPr>
            <a:solidFill>
              <a:srgbClr val="FF8F8F">
                <a:alpha val="60000"/>
              </a:srgbClr>
            </a:solidFill>
            <a:ln w="9525" cap="flat" cmpd="sng" algn="ctr">
              <a:solidFill>
                <a:srgbClr val="C00000"/>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Sheet1!$A$14:$A$22</c:f>
              <c:strCache>
                <c:ptCount val="9"/>
                <c:pt idx="0">
                  <c:v>Data to determine/support the extent or magnitude of the issue</c:v>
                </c:pt>
                <c:pt idx="1">
                  <c:v>Trained staff that are appropriate for the population(s) they serve</c:v>
                </c:pt>
                <c:pt idx="2">
                  <c:v>Community buy-in that substance misuse is an important issue</c:v>
                </c:pt>
                <c:pt idx="3">
                  <c:v>Knowledge of effective strategies to address substance misuse problems</c:v>
                </c:pt>
                <c:pt idx="4">
                  <c:v>Financial resources to address substance misuse in the community</c:v>
                </c:pt>
                <c:pt idx="5">
                  <c:v>A strategic plan to address substance misuse prevention needs</c:v>
                </c:pt>
                <c:pt idx="6">
                  <c:v>Political support for substance misuse prevention</c:v>
                </c:pt>
                <c:pt idx="7">
                  <c:v>Community members with time or willingness to volunteer</c:v>
                </c:pt>
                <c:pt idx="8">
                  <c:v>Availability of leadership</c:v>
                </c:pt>
              </c:strCache>
            </c:strRef>
          </c:cat>
          <c:val>
            <c:numRef>
              <c:f>Sheet1!$B$14:$B$22</c:f>
              <c:numCache>
                <c:formatCode>0.0</c:formatCode>
                <c:ptCount val="9"/>
                <c:pt idx="0">
                  <c:v>28.6</c:v>
                </c:pt>
                <c:pt idx="1">
                  <c:v>38.799999999999997</c:v>
                </c:pt>
                <c:pt idx="2">
                  <c:v>43.8</c:v>
                </c:pt>
                <c:pt idx="3">
                  <c:v>47.5</c:v>
                </c:pt>
                <c:pt idx="4">
                  <c:v>59.7</c:v>
                </c:pt>
                <c:pt idx="5">
                  <c:v>34.6</c:v>
                </c:pt>
                <c:pt idx="6">
                  <c:v>34.4</c:v>
                </c:pt>
                <c:pt idx="7">
                  <c:v>43.2</c:v>
                </c:pt>
                <c:pt idx="8">
                  <c:v>39.699999999999996</c:v>
                </c:pt>
              </c:numCache>
            </c:numRef>
          </c:val>
          <c:extLst>
            <c:ext xmlns:c16="http://schemas.microsoft.com/office/drawing/2014/chart" uri="{C3380CC4-5D6E-409C-BE32-E72D297353CC}">
              <c16:uniqueId val="{00000001-E9F1-4110-9141-65D05DC6EE89}"/>
            </c:ext>
          </c:extLst>
        </c:ser>
        <c:ser>
          <c:idx val="1"/>
          <c:order val="1"/>
          <c:tx>
            <c:strRef>
              <c:f>Sheet1!$C$13</c:f>
              <c:strCache>
                <c:ptCount val="1"/>
                <c:pt idx="0">
                  <c:v>Neither a Barrier nor an Asset</c:v>
                </c:pt>
              </c:strCache>
            </c:strRef>
          </c:tx>
          <c:spPr>
            <a:solidFill>
              <a:schemeClr val="accent5">
                <a:lumMod val="60000"/>
                <a:lumOff val="40000"/>
              </a:schemeClr>
            </a:solidFill>
            <a:ln w="9525" cap="flat" cmpd="sng" algn="ctr">
              <a:solidFill>
                <a:schemeClr val="accent5"/>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Sheet1!$A$14:$A$22</c:f>
              <c:strCache>
                <c:ptCount val="9"/>
                <c:pt idx="0">
                  <c:v>Data to determine/support the extent or magnitude of the issue</c:v>
                </c:pt>
                <c:pt idx="1">
                  <c:v>Trained staff that are appropriate for the population(s) they serve</c:v>
                </c:pt>
                <c:pt idx="2">
                  <c:v>Community buy-in that substance misuse is an important issue</c:v>
                </c:pt>
                <c:pt idx="3">
                  <c:v>Knowledge of effective strategies to address substance misuse problems</c:v>
                </c:pt>
                <c:pt idx="4">
                  <c:v>Financial resources to address substance misuse in the community</c:v>
                </c:pt>
                <c:pt idx="5">
                  <c:v>A strategic plan to address substance misuse prevention needs</c:v>
                </c:pt>
                <c:pt idx="6">
                  <c:v>Political support for substance misuse prevention</c:v>
                </c:pt>
                <c:pt idx="7">
                  <c:v>Community members with time or willingness to volunteer</c:v>
                </c:pt>
                <c:pt idx="8">
                  <c:v>Availability of leadership</c:v>
                </c:pt>
              </c:strCache>
            </c:strRef>
          </c:cat>
          <c:val>
            <c:numRef>
              <c:f>Sheet1!$C$14:$C$22</c:f>
              <c:numCache>
                <c:formatCode>0.0</c:formatCode>
                <c:ptCount val="9"/>
                <c:pt idx="0">
                  <c:v>12.4</c:v>
                </c:pt>
                <c:pt idx="1">
                  <c:v>9</c:v>
                </c:pt>
                <c:pt idx="2">
                  <c:v>11.1</c:v>
                </c:pt>
                <c:pt idx="3">
                  <c:v>8.9</c:v>
                </c:pt>
                <c:pt idx="4">
                  <c:v>9.1</c:v>
                </c:pt>
                <c:pt idx="5">
                  <c:v>12.9</c:v>
                </c:pt>
                <c:pt idx="6">
                  <c:v>17.5</c:v>
                </c:pt>
                <c:pt idx="7">
                  <c:v>8.6999999999999993</c:v>
                </c:pt>
                <c:pt idx="8">
                  <c:v>16.2</c:v>
                </c:pt>
              </c:numCache>
            </c:numRef>
          </c:val>
          <c:extLst>
            <c:ext xmlns:c16="http://schemas.microsoft.com/office/drawing/2014/chart" uri="{C3380CC4-5D6E-409C-BE32-E72D297353CC}">
              <c16:uniqueId val="{00000001-0717-4D1D-BDCD-C00433672AFB}"/>
            </c:ext>
          </c:extLst>
        </c:ser>
        <c:ser>
          <c:idx val="2"/>
          <c:order val="2"/>
          <c:tx>
            <c:strRef>
              <c:f>Sheet1!$D$13</c:f>
              <c:strCache>
                <c:ptCount val="1"/>
                <c:pt idx="0">
                  <c:v>A Moderate or Great Asset</c:v>
                </c:pt>
              </c:strCache>
            </c:strRef>
          </c:tx>
          <c:spPr>
            <a:solidFill>
              <a:schemeClr val="accent6">
                <a:lumMod val="60000"/>
                <a:lumOff val="40000"/>
              </a:schemeClr>
            </a:solidFill>
            <a:ln w="9525" cap="flat" cmpd="sng" algn="ctr">
              <a:solidFill>
                <a:schemeClr val="accent6">
                  <a:lumMod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Sheet1!$A$14:$A$22</c:f>
              <c:strCache>
                <c:ptCount val="9"/>
                <c:pt idx="0">
                  <c:v>Data to determine/support the extent or magnitude of the issue</c:v>
                </c:pt>
                <c:pt idx="1">
                  <c:v>Trained staff that are appropriate for the population(s) they serve</c:v>
                </c:pt>
                <c:pt idx="2">
                  <c:v>Community buy-in that substance misuse is an important issue</c:v>
                </c:pt>
                <c:pt idx="3">
                  <c:v>Knowledge of effective strategies to address substance misuse problems</c:v>
                </c:pt>
                <c:pt idx="4">
                  <c:v>Financial resources to address substance misuse in the community</c:v>
                </c:pt>
                <c:pt idx="5">
                  <c:v>A strategic plan to address substance misuse prevention needs</c:v>
                </c:pt>
                <c:pt idx="6">
                  <c:v>Political support for substance misuse prevention</c:v>
                </c:pt>
                <c:pt idx="7">
                  <c:v>Community members with time or willingness to volunteer</c:v>
                </c:pt>
                <c:pt idx="8">
                  <c:v>Availability of leadership</c:v>
                </c:pt>
              </c:strCache>
            </c:strRef>
          </c:cat>
          <c:val>
            <c:numRef>
              <c:f>Sheet1!$D$14:$D$22</c:f>
              <c:numCache>
                <c:formatCode>0.0</c:formatCode>
                <c:ptCount val="9"/>
                <c:pt idx="0">
                  <c:v>59</c:v>
                </c:pt>
                <c:pt idx="1">
                  <c:v>52.3</c:v>
                </c:pt>
                <c:pt idx="2">
                  <c:v>45.2</c:v>
                </c:pt>
                <c:pt idx="3">
                  <c:v>43.6</c:v>
                </c:pt>
                <c:pt idx="4">
                  <c:v>31.3</c:v>
                </c:pt>
                <c:pt idx="5">
                  <c:v>52.5</c:v>
                </c:pt>
                <c:pt idx="6">
                  <c:v>48.2</c:v>
                </c:pt>
                <c:pt idx="7">
                  <c:v>48.1</c:v>
                </c:pt>
                <c:pt idx="8">
                  <c:v>44.2</c:v>
                </c:pt>
              </c:numCache>
            </c:numRef>
          </c:val>
          <c:extLst>
            <c:ext xmlns:c16="http://schemas.microsoft.com/office/drawing/2014/chart" uri="{C3380CC4-5D6E-409C-BE32-E72D297353CC}">
              <c16:uniqueId val="{00000002-0717-4D1D-BDCD-C00433672AFB}"/>
            </c:ext>
          </c:extLst>
        </c:ser>
        <c:dLbls>
          <c:dLblPos val="inEnd"/>
          <c:showLegendKey val="0"/>
          <c:showVal val="1"/>
          <c:showCatName val="0"/>
          <c:showSerName val="0"/>
          <c:showPercent val="0"/>
          <c:showBubbleSize val="0"/>
        </c:dLbls>
        <c:gapWidth val="70"/>
        <c:overlap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mn-lt"/>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
          <c:min val="0"/>
        </c:scaling>
        <c:delete val="1"/>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crossAx val="227730720"/>
        <c:crosses val="autoZero"/>
        <c:crossBetween val="between"/>
        <c:majorUnit val="1"/>
        <c:min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9.5449746012848571E-2"/>
          <c:y val="7.6042152938488886E-2"/>
          <c:w val="0.77392220378851162"/>
          <c:h val="0.79038525419669825"/>
        </c:manualLayout>
      </c:layout>
      <c:bar3DChart>
        <c:barDir val="col"/>
        <c:grouping val="stacked"/>
        <c:varyColors val="0"/>
        <c:ser>
          <c:idx val="0"/>
          <c:order val="0"/>
          <c:tx>
            <c:strRef>
              <c:f>Sheet1!$B$1</c:f>
              <c:strCache>
                <c:ptCount val="1"/>
                <c:pt idx="0">
                  <c:v>Depression</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Sheet1!$B$2:$B$5</c:f>
              <c:numCache>
                <c:formatCode>0.0</c:formatCode>
                <c:ptCount val="4"/>
                <c:pt idx="0">
                  <c:v>28.5</c:v>
                </c:pt>
                <c:pt idx="1">
                  <c:v>43.1</c:v>
                </c:pt>
                <c:pt idx="2">
                  <c:v>58.9</c:v>
                </c:pt>
                <c:pt idx="3">
                  <c:v>82</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Anxiety</c:v>
                </c:pt>
              </c:strCache>
            </c:strRef>
          </c:tx>
          <c:spPr>
            <a:solidFill>
              <a:schemeClr val="accent1"/>
            </a:solidFill>
            <a:ln>
              <a:noFill/>
            </a:ln>
            <a:effectLst/>
            <a:sp3d/>
          </c:spPr>
          <c:invertIfNegative val="0"/>
          <c:dLbls>
            <c:dLbl>
              <c:idx val="0"/>
              <c:layout>
                <c:manualLayout>
                  <c:x val="-1.4211051049858273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9F1-4110-9141-65D05DC6EE89}"/>
                </c:ext>
              </c:extLst>
            </c:dLbl>
            <c:dLbl>
              <c:idx val="1"/>
              <c:layout>
                <c:manualLayout>
                  <c:x val="-1.4211051049858679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9F1-4110-9141-65D05DC6EE89}"/>
                </c:ext>
              </c:extLst>
            </c:dLbl>
            <c:dLbl>
              <c:idx val="2"/>
              <c:layout>
                <c:manualLayout>
                  <c:x val="-1.4211051049859084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9F1-4110-9141-65D05DC6EE89}"/>
                </c:ext>
              </c:extLst>
            </c:dLbl>
            <c:dLbl>
              <c:idx val="3"/>
              <c:layout>
                <c:manualLayout>
                  <c:x val="7.9134170265368782E-4"/>
                  <c:y val="6.2509495520689294E-4"/>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fld id="{5B8FA473-9DB3-4256-A6A8-142257B6CA82}" type="VALUE">
                      <a:rPr lang="en-US" dirty="0">
                        <a:solidFill>
                          <a:schemeClr val="bg1"/>
                        </a:solidFill>
                      </a:rPr>
                      <a:pPr>
                        <a:defRPr sz="1600" b="1">
                          <a:solidFill>
                            <a:schemeClr val="tx2"/>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1245236488787687E-2"/>
                      <c:h val="5.9332979447002936E-2"/>
                    </c:manualLayout>
                  </c15:layout>
                  <c15:dlblFieldTable/>
                  <c15:showDataLabelsRange val="0"/>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Sheet1!$C$2:$C$5</c:f>
              <c:numCache>
                <c:formatCode>0.0</c:formatCode>
                <c:ptCount val="4"/>
                <c:pt idx="0">
                  <c:v>55</c:v>
                </c:pt>
                <c:pt idx="1">
                  <c:v>38.1</c:v>
                </c:pt>
                <c:pt idx="2">
                  <c:v>23.6</c:v>
                </c:pt>
                <c:pt idx="3">
                  <c:v>8.6</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Trauma</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Sheet1!$D$2:$D$5</c:f>
              <c:numCache>
                <c:formatCode>0.0</c:formatCode>
                <c:ptCount val="4"/>
                <c:pt idx="0">
                  <c:v>13.5</c:v>
                </c:pt>
                <c:pt idx="1">
                  <c:v>14.1</c:v>
                </c:pt>
                <c:pt idx="2">
                  <c:v>15.2</c:v>
                </c:pt>
                <c:pt idx="3">
                  <c:v>5.3</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Suicide</c:v>
                </c:pt>
              </c:strCache>
            </c:strRef>
          </c:tx>
          <c:spPr>
            <a:solidFill>
              <a:srgbClr val="FFFF00"/>
            </a:solidFill>
            <a:ln>
              <a:noFill/>
            </a:ln>
            <a:effectLst/>
            <a:sp3d/>
          </c:spPr>
          <c:invertIfNegative val="0"/>
          <c:dLbls>
            <c:dLbl>
              <c:idx val="0"/>
              <c:layout>
                <c:manualLayout>
                  <c:x val="1.1062234038197575E-3"/>
                  <c:y val="-2.33594407271667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9F1-4110-9141-65D05DC6EE89}"/>
                </c:ext>
              </c:extLst>
            </c:dLbl>
            <c:dLbl>
              <c:idx val="1"/>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0D3-BD45-9FD3-084831431887}"/>
                </c:ext>
              </c:extLst>
            </c:dLbl>
            <c:dLbl>
              <c:idx val="2"/>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B3-7C4C-A551-D5E78D103BC0}"/>
                </c:ext>
              </c:extLst>
            </c:dLbl>
            <c:dLbl>
              <c:idx val="3"/>
              <c:layout>
                <c:manualLayout>
                  <c:x val="1.1062234038197981E-3"/>
                  <c:y val="-2.33594407271667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Sheet1!$E$2:$E$5</c:f>
              <c:numCache>
                <c:formatCode>0.0</c:formatCode>
                <c:ptCount val="4"/>
                <c:pt idx="0">
                  <c:v>3</c:v>
                </c:pt>
                <c:pt idx="1">
                  <c:v>4.8</c:v>
                </c:pt>
                <c:pt idx="2">
                  <c:v>2.2000000000000002</c:v>
                </c:pt>
                <c:pt idx="3">
                  <c:v>4.0999999999999996</c:v>
                </c:pt>
              </c:numCache>
            </c:numRef>
          </c:val>
          <c:extLst>
            <c:ext xmlns:c16="http://schemas.microsoft.com/office/drawing/2014/chart" uri="{C3380CC4-5D6E-409C-BE32-E72D297353CC}">
              <c16:uniqueId val="{0000000D-E9F1-4110-9141-65D05DC6EE89}"/>
            </c:ext>
          </c:extLst>
        </c:ser>
        <c:dLbls>
          <c:showLegendKey val="0"/>
          <c:showVal val="1"/>
          <c:showCatName val="0"/>
          <c:showSerName val="0"/>
          <c:showPercent val="0"/>
          <c:showBubbleSize val="0"/>
        </c:dLbls>
        <c:gapWidth val="150"/>
        <c:shape val="box"/>
        <c:axId val="227730720"/>
        <c:axId val="227731840"/>
        <c:axId val="0"/>
        <c:extLst>
          <c:ext xmlns:c15="http://schemas.microsoft.com/office/drawing/2012/chart" uri="{02D57815-91ED-43cb-92C2-25804820EDAC}">
            <c15:filteredBarSeries>
              <c15:ser>
                <c:idx val="4"/>
                <c:order val="4"/>
                <c:tx>
                  <c:strRef>
                    <c:extLst>
                      <c:ext uri="{02D57815-91ED-43cb-92C2-25804820EDAC}">
                        <c15:formulaRef>
                          <c15:sqref>Sheet1!$F$1</c15:sqref>
                        </c15:formulaRef>
                      </c:ext>
                    </c:extLst>
                    <c:strCache>
                      <c:ptCount val="1"/>
                    </c:strCache>
                  </c:strRef>
                </c:tx>
                <c:spPr>
                  <a:solidFill>
                    <a:srgbClr val="FFC000"/>
                  </a:solidFill>
                  <a:ln>
                    <a:noFill/>
                  </a:ln>
                  <a:effectLst/>
                  <a:sp3d/>
                </c:spPr>
                <c:invertIfNegative val="0"/>
                <c:dLbls>
                  <c:dLbl>
                    <c:idx val="0"/>
                    <c:layout>
                      <c:manualLayout>
                        <c:x val="7.4360946934202005E-2"/>
                        <c:y val="-5.4618786802614937E-3"/>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E-E9F1-4110-9141-65D05DC6EE89}"/>
                      </c:ext>
                    </c:extLst>
                  </c:dLbl>
                  <c:dLbl>
                    <c:idx val="1"/>
                    <c:layout>
                      <c:manualLayout>
                        <c:x val="7.6329414863566064E-2"/>
                        <c:y val="-2.5695384799883123E-2"/>
                      </c:manualLayout>
                    </c:layout>
                    <c:tx>
                      <c:rich>
                        <a:bodyPr/>
                        <a:lstStyle/>
                        <a:p>
                          <a:fld id="{23ABBDF6-88CF-4A6F-B44E-9CBB08B305F0}" type="VALUE">
                            <a:rPr lang="en-US">
                              <a:solidFill>
                                <a:srgbClr val="002060"/>
                              </a:solidFill>
                            </a:rPr>
                            <a:pPr/>
                            <a:t>[VALUE]</a:t>
                          </a:fld>
                          <a:endParaRPr lang="en-US"/>
                        </a:p>
                      </c:rich>
                    </c:tx>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4-095D-457E-B36F-C5A7ACBB7AD2}"/>
                      </c:ext>
                    </c:extLst>
                  </c:dLbl>
                  <c:dLbl>
                    <c:idx val="2"/>
                    <c:layout>
                      <c:manualLayout>
                        <c:x val="7.5223191459746194E-2"/>
                        <c:y val="-4.6718881454332985E-2"/>
                      </c:manualLayout>
                    </c:layout>
                    <c:tx>
                      <c:rich>
                        <a:bodyPr/>
                        <a:lstStyle/>
                        <a:p>
                          <a:fld id="{13B08BB2-3B25-4439-8A39-E6FF0D40177E}" type="VALUE">
                            <a:rPr lang="en-US">
                              <a:solidFill>
                                <a:srgbClr val="002060"/>
                              </a:solidFill>
                            </a:rPr>
                            <a:pPr/>
                            <a:t>[VALUE]</a:t>
                          </a:fld>
                          <a:endParaRPr lang="en-US"/>
                        </a:p>
                      </c:rich>
                    </c:tx>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5-095D-457E-B36F-C5A7ACBB7AD2}"/>
                      </c:ext>
                    </c:extLst>
                  </c:dLbl>
                  <c:dLbl>
                    <c:idx val="3"/>
                    <c:layout>
                      <c:manualLayout>
                        <c:x val="7.642361806130081E-2"/>
                        <c:y val="-0.17972238684190295"/>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uri="{CE6537A1-D6FC-4f65-9D91-7224C49458BB}">
                        <c15:layout>
                          <c:manualLayout>
                            <c:w val="3.5684051078461364E-2"/>
                            <c:h val="4.6905205182337907E-2"/>
                          </c:manualLayout>
                        </c15:layout>
                      </c:ext>
                      <c:ext xmlns:c16="http://schemas.microsoft.com/office/drawing/2014/chart" uri="{C3380CC4-5D6E-409C-BE32-E72D297353CC}">
                        <c16:uniqueId val="{00000000-12CC-5A4D-997A-D8928D8F125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uri="{CE6537A1-D6FC-4f65-9D91-7224C49458BB}">
                      <c15:showLeaderLines val="1"/>
                      <c15:leaderLines>
                        <c:spPr>
                          <a:ln w="6350" cap="flat" cmpd="sng" algn="ctr">
                            <a:solidFill>
                              <a:sysClr val="window" lastClr="FFFFFF"/>
                            </a:solidFill>
                            <a:prstDash val="solid"/>
                            <a:round/>
                          </a:ln>
                          <a:effectLst/>
                        </c:spPr>
                      </c15:leaderLines>
                    </c:ext>
                  </c:extLst>
                </c:dLbls>
                <c:cat>
                  <c:strRef>
                    <c:extLst>
                      <c:ext uri="{02D57815-91ED-43cb-92C2-25804820EDAC}">
                        <c15:formulaRef>
                          <c15:sqref>Sheet1!$A$2:$A$5</c15:sqref>
                        </c15:formulaRef>
                      </c:ext>
                    </c:extLst>
                    <c:strCache>
                      <c:ptCount val="4"/>
                      <c:pt idx="0">
                        <c:v>12-17 years old</c:v>
                      </c:pt>
                      <c:pt idx="1">
                        <c:v>18-25 years old</c:v>
                      </c:pt>
                      <c:pt idx="2">
                        <c:v>26-65 years old</c:v>
                      </c:pt>
                      <c:pt idx="3">
                        <c:v>66 or older</c:v>
                      </c:pt>
                    </c:strCache>
                  </c:strRef>
                </c:cat>
                <c:val>
                  <c:numRef>
                    <c:extLst>
                      <c:ext uri="{02D57815-91ED-43cb-92C2-25804820EDAC}">
                        <c15:formulaRef>
                          <c15:sqref>Sheet1!$F$2:$F$5</c15:sqref>
                        </c15:formulaRef>
                      </c:ext>
                    </c:extLst>
                    <c:numCache>
                      <c:formatCode>General</c:formatCode>
                      <c:ptCount val="4"/>
                    </c:numCache>
                  </c:numRef>
                </c:val>
                <c:extLst>
                  <c:ext xmlns:c16="http://schemas.microsoft.com/office/drawing/2014/chart" uri="{C3380CC4-5D6E-409C-BE32-E72D297353CC}">
                    <c16:uniqueId val="{00000010-E9F1-4110-9141-65D05DC6EE89}"/>
                  </c:ext>
                </c:extLst>
              </c15:ser>
            </c15:filteredBarSeries>
          </c:ext>
        </c:extLst>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legend>
      <c:legendPos val="r"/>
      <c:layout>
        <c:manualLayout>
          <c:xMode val="edge"/>
          <c:yMode val="edge"/>
          <c:x val="0.84686958810686153"/>
          <c:y val="2.6100036529015186E-4"/>
          <c:w val="0.15313041189313847"/>
          <c:h val="0.53929701694423926"/>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Arial" pitchFamily="34" charset="0"/>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8352331602517"/>
          <c:y val="8.5385929229355492E-2"/>
          <c:w val="0.4484990572737238"/>
          <c:h val="0.76001798125138176"/>
        </c:manualLayout>
      </c:layout>
      <c:barChart>
        <c:barDir val="bar"/>
        <c:grouping val="clustered"/>
        <c:varyColors val="0"/>
        <c:ser>
          <c:idx val="0"/>
          <c:order val="0"/>
          <c:spPr>
            <a:solidFill>
              <a:schemeClr val="accent2"/>
            </a:solidFill>
            <a:ln w="9525" cap="flat" cmpd="sng" algn="ctr">
              <a:solidFill>
                <a:schemeClr val="bg1"/>
              </a:solidFill>
              <a:round/>
            </a:ln>
            <a:effectLst/>
          </c:spPr>
          <c:invertIfNegative val="0"/>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Pt>
            <c:idx val="7"/>
            <c:invertIfNegative val="0"/>
            <c:bubble3D val="0"/>
            <c:extLst>
              <c:ext xmlns:c16="http://schemas.microsoft.com/office/drawing/2014/chart" uri="{C3380CC4-5D6E-409C-BE32-E72D297353CC}">
                <c16:uniqueId val="{00000005-C8A1-4109-9463-24BBD6311A8B}"/>
              </c:ext>
            </c:extLst>
          </c:dPt>
          <c:dPt>
            <c:idx val="8"/>
            <c:invertIfNegative val="0"/>
            <c:bubble3D val="0"/>
            <c:extLst>
              <c:ext xmlns:c16="http://schemas.microsoft.com/office/drawing/2014/chart" uri="{C3380CC4-5D6E-409C-BE32-E72D297353CC}">
                <c16:uniqueId val="{00000006-C8A1-4109-9463-24BBD6311A8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Believe that sufficient mental health resources* are available for older adults (65 and older)</c:v>
                </c:pt>
                <c:pt idx="1">
                  <c:v>Believe that sufficient mental health supports for students are available in educational settings</c:v>
                </c:pt>
                <c:pt idx="2">
                  <c:v>Are uncomfortable discussing the mental health of themselves or their families</c:v>
                </c:pt>
                <c:pt idx="3">
                  <c:v>Believe that mental health problems are a private matter to be addressed at home</c:v>
                </c:pt>
                <c:pt idx="4">
                  <c:v>Are concerned about access to mental health services for children and youth</c:v>
                </c:pt>
                <c:pt idx="5">
                  <c:v>Are concerned about access to mental health services for adults</c:v>
                </c:pt>
                <c:pt idx="6">
                  <c:v>Would support early identification of mental health problems in children and youth</c:v>
                </c:pt>
                <c:pt idx="7">
                  <c:v>Are concerned about improving mental health in their communities across the lifespan</c:v>
                </c:pt>
              </c:strCache>
            </c:strRef>
          </c:cat>
          <c:val>
            <c:numRef>
              <c:f>Sheet1!$B$2:$B$9</c:f>
              <c:numCache>
                <c:formatCode>0.00</c:formatCode>
                <c:ptCount val="8"/>
                <c:pt idx="0">
                  <c:v>2.19</c:v>
                </c:pt>
                <c:pt idx="1">
                  <c:v>2.16</c:v>
                </c:pt>
                <c:pt idx="2">
                  <c:v>2.9</c:v>
                </c:pt>
                <c:pt idx="3">
                  <c:v>2.15</c:v>
                </c:pt>
                <c:pt idx="4">
                  <c:v>3.39</c:v>
                </c:pt>
                <c:pt idx="5">
                  <c:v>3.28</c:v>
                </c:pt>
                <c:pt idx="6">
                  <c:v>3.32</c:v>
                </c:pt>
                <c:pt idx="7">
                  <c:v>3.1</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mn-lt"/>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52539792497917"/>
          <c:y val="8.5385929229355492E-2"/>
          <c:w val="0.52730269134169061"/>
          <c:h val="0.76001798125138176"/>
        </c:manualLayout>
      </c:layout>
      <c:barChart>
        <c:barDir val="bar"/>
        <c:grouping val="percentStacked"/>
        <c:varyColors val="0"/>
        <c:ser>
          <c:idx val="0"/>
          <c:order val="0"/>
          <c:tx>
            <c:strRef>
              <c:f>Sheet1!$B$14</c:f>
              <c:strCache>
                <c:ptCount val="1"/>
                <c:pt idx="0">
                  <c:v>A Moderate or Great Barrier</c:v>
                </c:pt>
              </c:strCache>
            </c:strRef>
          </c:tx>
          <c:spPr>
            <a:solidFill>
              <a:srgbClr val="FF8F8F">
                <a:alpha val="60000"/>
              </a:srgbClr>
            </a:solidFill>
            <a:ln w="9525" cap="flat" cmpd="sng" algn="ctr">
              <a:solidFill>
                <a:srgbClr val="C00000"/>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Sheet1!$A$15:$A$23</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Sheet1!$B$15:$B$23</c:f>
              <c:numCache>
                <c:formatCode>0.0</c:formatCode>
                <c:ptCount val="9"/>
                <c:pt idx="0">
                  <c:v>36.299999999999997</c:v>
                </c:pt>
                <c:pt idx="1">
                  <c:v>40.799999999999997</c:v>
                </c:pt>
                <c:pt idx="2">
                  <c:v>38.799999999999997</c:v>
                </c:pt>
                <c:pt idx="3">
                  <c:v>45.7</c:v>
                </c:pt>
                <c:pt idx="4">
                  <c:v>66.5</c:v>
                </c:pt>
                <c:pt idx="5">
                  <c:v>47.900000000000006</c:v>
                </c:pt>
                <c:pt idx="6">
                  <c:v>40.299999999999997</c:v>
                </c:pt>
                <c:pt idx="7">
                  <c:v>49.8</c:v>
                </c:pt>
                <c:pt idx="8">
                  <c:v>40.200000000000003</c:v>
                </c:pt>
              </c:numCache>
            </c:numRef>
          </c:val>
          <c:extLst>
            <c:ext xmlns:c16="http://schemas.microsoft.com/office/drawing/2014/chart" uri="{C3380CC4-5D6E-409C-BE32-E72D297353CC}">
              <c16:uniqueId val="{00000001-E9F1-4110-9141-65D05DC6EE89}"/>
            </c:ext>
          </c:extLst>
        </c:ser>
        <c:ser>
          <c:idx val="1"/>
          <c:order val="1"/>
          <c:tx>
            <c:strRef>
              <c:f>Sheet1!$C$14</c:f>
              <c:strCache>
                <c:ptCount val="1"/>
                <c:pt idx="0">
                  <c:v>Neither a Barrier nor an Asset</c:v>
                </c:pt>
              </c:strCache>
            </c:strRef>
          </c:tx>
          <c:spPr>
            <a:solidFill>
              <a:schemeClr val="accent5">
                <a:lumMod val="60000"/>
                <a:lumOff val="40000"/>
              </a:schemeClr>
            </a:solidFill>
            <a:ln w="9525" cap="flat" cmpd="sng" algn="ctr">
              <a:solidFill>
                <a:schemeClr val="accent5"/>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Sheet1!$A$15:$A$23</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Sheet1!$C$15:$C$23</c:f>
              <c:numCache>
                <c:formatCode>0.0</c:formatCode>
                <c:ptCount val="9"/>
                <c:pt idx="0">
                  <c:v>13.5</c:v>
                </c:pt>
                <c:pt idx="1">
                  <c:v>7.8</c:v>
                </c:pt>
                <c:pt idx="2">
                  <c:v>13.8</c:v>
                </c:pt>
                <c:pt idx="3">
                  <c:v>10.6</c:v>
                </c:pt>
                <c:pt idx="4">
                  <c:v>4.7</c:v>
                </c:pt>
                <c:pt idx="5">
                  <c:v>13.4</c:v>
                </c:pt>
                <c:pt idx="6">
                  <c:v>24.8</c:v>
                </c:pt>
                <c:pt idx="7">
                  <c:v>9</c:v>
                </c:pt>
                <c:pt idx="8">
                  <c:v>16</c:v>
                </c:pt>
              </c:numCache>
            </c:numRef>
          </c:val>
          <c:extLst>
            <c:ext xmlns:c16="http://schemas.microsoft.com/office/drawing/2014/chart" uri="{C3380CC4-5D6E-409C-BE32-E72D297353CC}">
              <c16:uniqueId val="{00000000-43C0-4DDF-851A-B6FB1204FF04}"/>
            </c:ext>
          </c:extLst>
        </c:ser>
        <c:ser>
          <c:idx val="2"/>
          <c:order val="2"/>
          <c:tx>
            <c:strRef>
              <c:f>Sheet1!$D$14</c:f>
              <c:strCache>
                <c:ptCount val="1"/>
                <c:pt idx="0">
                  <c:v>A Moderate or Great Asset</c:v>
                </c:pt>
              </c:strCache>
            </c:strRef>
          </c:tx>
          <c:spPr>
            <a:solidFill>
              <a:schemeClr val="accent6">
                <a:lumMod val="60000"/>
                <a:lumOff val="40000"/>
              </a:schemeClr>
            </a:solidFill>
            <a:ln w="9525" cap="flat" cmpd="sng" algn="ctr">
              <a:solidFill>
                <a:schemeClr val="accent6"/>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Sheet1!$A$15:$A$23</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Sheet1!$D$15:$D$23</c:f>
              <c:numCache>
                <c:formatCode>0.0</c:formatCode>
                <c:ptCount val="9"/>
                <c:pt idx="0">
                  <c:v>50.3</c:v>
                </c:pt>
                <c:pt idx="1">
                  <c:v>51.400000000000006</c:v>
                </c:pt>
                <c:pt idx="2">
                  <c:v>47.5</c:v>
                </c:pt>
                <c:pt idx="3">
                  <c:v>43.7</c:v>
                </c:pt>
                <c:pt idx="4">
                  <c:v>28.8</c:v>
                </c:pt>
                <c:pt idx="5">
                  <c:v>38.700000000000003</c:v>
                </c:pt>
                <c:pt idx="6">
                  <c:v>34.900000000000006</c:v>
                </c:pt>
                <c:pt idx="7">
                  <c:v>41.2</c:v>
                </c:pt>
                <c:pt idx="8">
                  <c:v>43.8</c:v>
                </c:pt>
              </c:numCache>
            </c:numRef>
          </c:val>
          <c:extLst>
            <c:ext xmlns:c16="http://schemas.microsoft.com/office/drawing/2014/chart" uri="{C3380CC4-5D6E-409C-BE32-E72D297353CC}">
              <c16:uniqueId val="{00000001-43C0-4DDF-851A-B6FB1204FF04}"/>
            </c:ext>
          </c:extLst>
        </c:ser>
        <c:dLbls>
          <c:dLblPos val="inEnd"/>
          <c:showLegendKey val="0"/>
          <c:showVal val="1"/>
          <c:showCatName val="0"/>
          <c:showSerName val="0"/>
          <c:showPercent val="0"/>
          <c:showBubbleSize val="0"/>
        </c:dLbls>
        <c:gapWidth val="70"/>
        <c:overlap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400" b="1" i="0" u="none" strike="noStrike" kern="1200" baseline="0">
                <a:solidFill>
                  <a:srgbClr val="002060"/>
                </a:solidFill>
                <a:latin typeface="+mn-lt"/>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in val="0"/>
        </c:scaling>
        <c:delete val="1"/>
        <c:axPos val="b"/>
        <c:majorGridlines>
          <c:spPr>
            <a:ln w="9525" cap="flat" cmpd="sng" algn="ctr">
              <a:solidFill>
                <a:schemeClr val="bg2">
                  <a:lumMod val="90000"/>
                </a:schemeClr>
              </a:solidFill>
              <a:round/>
            </a:ln>
            <a:effectLst/>
          </c:spPr>
        </c:majorGridlines>
        <c:numFmt formatCode="0%" sourceLinked="0"/>
        <c:majorTickMark val="out"/>
        <c:minorTickMark val="none"/>
        <c:tickLblPos val="nextTo"/>
        <c:crossAx val="227730720"/>
        <c:crosses val="autoZero"/>
        <c:crossBetween val="between"/>
        <c:majorUnit val="1"/>
        <c:min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0.47095</cdr:x>
      <cdr:y>0.88911</cdr:y>
    </cdr:from>
    <cdr:to>
      <cdr:x>0.54312</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274907" y="4833890"/>
          <a:ext cx="808339" cy="6028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solidFill>
                <a:srgbClr val="002060"/>
              </a:solidFill>
              <a:latin typeface="+mn-lt"/>
              <a:cs typeface="Arial" panose="020B0604020202020204" pitchFamily="34" charset="0"/>
            </a:rPr>
            <a:t>Strongly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Disagree</a:t>
          </a:r>
        </a:p>
      </cdr:txBody>
    </cdr:sp>
  </cdr:relSizeAnchor>
  <cdr:relSizeAnchor xmlns:cdr="http://schemas.openxmlformats.org/drawingml/2006/chartDrawing">
    <cdr:from>
      <cdr:x>0.76638</cdr:x>
      <cdr:y>0.88911</cdr:y>
    </cdr:from>
    <cdr:to>
      <cdr:x>0.83856</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583868" y="4833890"/>
          <a:ext cx="808452"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Somewhat</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Agree</a:t>
          </a:r>
        </a:p>
      </cdr:txBody>
    </cdr:sp>
  </cdr:relSizeAnchor>
  <cdr:relSizeAnchor xmlns:cdr="http://schemas.openxmlformats.org/drawingml/2006/chartDrawing">
    <cdr:from>
      <cdr:x>0.61958</cdr:x>
      <cdr:y>0.88911</cdr:y>
    </cdr:from>
    <cdr:to>
      <cdr:x>0.69175</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939636" y="4833890"/>
          <a:ext cx="808340"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Somewhat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Disagree</a:t>
          </a:r>
        </a:p>
      </cdr:txBody>
    </cdr:sp>
  </cdr:relSizeAnchor>
  <cdr:relSizeAnchor xmlns:cdr="http://schemas.openxmlformats.org/drawingml/2006/chartDrawing">
    <cdr:from>
      <cdr:x>0.91916</cdr:x>
      <cdr:y>0.88911</cdr:y>
    </cdr:from>
    <cdr:to>
      <cdr:x>0.99133</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295080" y="4833890"/>
          <a:ext cx="808340"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Strongly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Agree</a:t>
          </a:r>
        </a:p>
      </cdr:txBody>
    </cdr:sp>
  </cdr:relSizeAnchor>
</c:userShapes>
</file>

<file path=ppt/drawings/drawing2.xml><?xml version="1.0" encoding="utf-8"?>
<c:userShapes xmlns:c="http://schemas.openxmlformats.org/drawingml/2006/chart">
  <cdr:relSizeAnchor xmlns:cdr="http://schemas.openxmlformats.org/drawingml/2006/chartDrawing">
    <cdr:from>
      <cdr:x>0.47269</cdr:x>
      <cdr:y>0.88911</cdr:y>
    </cdr:from>
    <cdr:to>
      <cdr:x>0.54486</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294372" y="4833890"/>
          <a:ext cx="808339" cy="6028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solidFill>
                <a:srgbClr val="002060"/>
              </a:solidFill>
              <a:latin typeface="+mn-lt"/>
              <a:cs typeface="Arial" panose="020B0604020202020204" pitchFamily="34" charset="0"/>
            </a:rPr>
            <a:t>Strongly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Disagree</a:t>
          </a:r>
        </a:p>
      </cdr:txBody>
    </cdr:sp>
  </cdr:relSizeAnchor>
  <cdr:relSizeAnchor xmlns:cdr="http://schemas.openxmlformats.org/drawingml/2006/chartDrawing">
    <cdr:from>
      <cdr:x>0.76812</cdr:x>
      <cdr:y>0.88911</cdr:y>
    </cdr:from>
    <cdr:to>
      <cdr:x>0.8403</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603323" y="4833890"/>
          <a:ext cx="808452"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Somewhat</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Agree</a:t>
          </a:r>
        </a:p>
      </cdr:txBody>
    </cdr:sp>
  </cdr:relSizeAnchor>
  <cdr:relSizeAnchor xmlns:cdr="http://schemas.openxmlformats.org/drawingml/2006/chartDrawing">
    <cdr:from>
      <cdr:x>0.62132</cdr:x>
      <cdr:y>0.88911</cdr:y>
    </cdr:from>
    <cdr:to>
      <cdr:x>0.69349</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959075" y="4833890"/>
          <a:ext cx="80833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Somewhat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Disagree</a:t>
          </a:r>
        </a:p>
      </cdr:txBody>
    </cdr:sp>
  </cdr:relSizeAnchor>
  <cdr:relSizeAnchor xmlns:cdr="http://schemas.openxmlformats.org/drawingml/2006/chartDrawing">
    <cdr:from>
      <cdr:x>0.9209</cdr:x>
      <cdr:y>0.88911</cdr:y>
    </cdr:from>
    <cdr:to>
      <cdr:x>0.99307</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314533" y="4833890"/>
          <a:ext cx="80833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Strongly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Agree</a:t>
          </a:r>
        </a:p>
      </cdr:txBody>
    </cdr:sp>
  </cdr:relSizeAnchor>
</c:userShapes>
</file>

<file path=ppt/drawings/drawing3.xml><?xml version="1.0" encoding="utf-8"?>
<c:userShapes xmlns:c="http://schemas.openxmlformats.org/drawingml/2006/chart">
  <cdr:relSizeAnchor xmlns:cdr="http://schemas.openxmlformats.org/drawingml/2006/chartDrawing">
    <cdr:from>
      <cdr:x>0.46898</cdr:x>
      <cdr:y>0.88911</cdr:y>
    </cdr:from>
    <cdr:to>
      <cdr:x>0.54115</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252775" y="4833881"/>
          <a:ext cx="808383" cy="60289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solidFill>
                <a:srgbClr val="002060"/>
              </a:solidFill>
              <a:latin typeface="+mn-lt"/>
              <a:cs typeface="Arial" panose="020B0604020202020204" pitchFamily="34" charset="0"/>
            </a:rPr>
            <a:t>Strongly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Disagree</a:t>
          </a:r>
        </a:p>
      </cdr:txBody>
    </cdr:sp>
  </cdr:relSizeAnchor>
  <cdr:relSizeAnchor xmlns:cdr="http://schemas.openxmlformats.org/drawingml/2006/chartDrawing">
    <cdr:from>
      <cdr:x>0.76812</cdr:x>
      <cdr:y>0.88911</cdr:y>
    </cdr:from>
    <cdr:to>
      <cdr:x>0.8403</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603365"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Somewhat</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Agree</a:t>
          </a:r>
        </a:p>
      </cdr:txBody>
    </cdr:sp>
  </cdr:relSizeAnchor>
  <cdr:relSizeAnchor xmlns:cdr="http://schemas.openxmlformats.org/drawingml/2006/chartDrawing">
    <cdr:from>
      <cdr:x>0.61668</cdr:x>
      <cdr:y>0.88911</cdr:y>
    </cdr:from>
    <cdr:to>
      <cdr:x>0.68885</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907088"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Somewhat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Disagree</a:t>
          </a:r>
        </a:p>
      </cdr:txBody>
    </cdr:sp>
  </cdr:relSizeAnchor>
  <cdr:relSizeAnchor xmlns:cdr="http://schemas.openxmlformats.org/drawingml/2006/chartDrawing">
    <cdr:from>
      <cdr:x>0.91839</cdr:x>
      <cdr:y>0.88911</cdr:y>
    </cdr:from>
    <cdr:to>
      <cdr:x>0.99056</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286392"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Strongly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Agree</a:t>
          </a:r>
        </a:p>
      </cdr:txBody>
    </cdr:sp>
  </cdr:relSizeAnchor>
</c:userShapes>
</file>

<file path=ppt/drawings/drawing4.xml><?xml version="1.0" encoding="utf-8"?>
<c:userShapes xmlns:c="http://schemas.openxmlformats.org/drawingml/2006/chart">
  <cdr:relSizeAnchor xmlns:cdr="http://schemas.openxmlformats.org/drawingml/2006/chartDrawing">
    <cdr:from>
      <cdr:x>0.73579</cdr:x>
      <cdr:y>0.88911</cdr:y>
    </cdr:from>
    <cdr:to>
      <cdr:x>0.80796</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519544" y="4586643"/>
          <a:ext cx="835640" cy="57204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Somewhat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Aware </a:t>
          </a:r>
          <a:br>
            <a:rPr lang="en-US" sz="1400" b="1" dirty="0">
              <a:solidFill>
                <a:srgbClr val="002060"/>
              </a:solidFill>
              <a:latin typeface="+mn-lt"/>
              <a:cs typeface="Arial" panose="020B0604020202020204" pitchFamily="34" charset="0"/>
            </a:rPr>
          </a:br>
          <a:endParaRPr lang="en-US" sz="1400" b="1" dirty="0">
            <a:solidFill>
              <a:srgbClr val="002060"/>
            </a:solidFill>
            <a:latin typeface="+mn-lt"/>
            <a:cs typeface="Arial" panose="020B0604020202020204" pitchFamily="34" charset="0"/>
          </a:endParaRPr>
        </a:p>
      </cdr:txBody>
    </cdr:sp>
  </cdr:relSizeAnchor>
  <cdr:relSizeAnchor xmlns:cdr="http://schemas.openxmlformats.org/drawingml/2006/chartDrawing">
    <cdr:from>
      <cdr:x>0.54496</cdr:x>
      <cdr:y>0.88911</cdr:y>
    </cdr:from>
    <cdr:to>
      <cdr:x>0.61714</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309967" y="4586643"/>
          <a:ext cx="835756" cy="57204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Not at All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Aware</a:t>
          </a:r>
        </a:p>
      </cdr:txBody>
    </cdr:sp>
  </cdr:relSizeAnchor>
  <cdr:relSizeAnchor xmlns:cdr="http://schemas.openxmlformats.org/drawingml/2006/chartDrawing">
    <cdr:from>
      <cdr:x>0.92783</cdr:x>
      <cdr:y>0.88911</cdr:y>
    </cdr:from>
    <cdr:to>
      <cdr:x>1</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743131" y="4586643"/>
          <a:ext cx="835640" cy="57204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Very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Aware</a:t>
          </a:r>
        </a:p>
      </cdr:txBody>
    </cdr:sp>
  </cdr:relSizeAnchor>
</c:userShapes>
</file>

<file path=ppt/drawings/drawing5.xml><?xml version="1.0" encoding="utf-8"?>
<c:userShapes xmlns:c="http://schemas.openxmlformats.org/drawingml/2006/chart">
  <cdr:relSizeAnchor xmlns:cdr="http://schemas.openxmlformats.org/drawingml/2006/chartDrawing">
    <cdr:from>
      <cdr:x>0.47269</cdr:x>
      <cdr:y>0.88911</cdr:y>
    </cdr:from>
    <cdr:to>
      <cdr:x>0.54486</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294362" y="4073554"/>
          <a:ext cx="808339" cy="5080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solidFill>
                <a:srgbClr val="002060"/>
              </a:solidFill>
              <a:latin typeface="+mn-lt"/>
              <a:cs typeface="Arial" panose="020B0604020202020204" pitchFamily="34" charset="0"/>
            </a:rPr>
            <a:t>Strongly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Disagree</a:t>
          </a:r>
        </a:p>
      </cdr:txBody>
    </cdr:sp>
  </cdr:relSizeAnchor>
  <cdr:relSizeAnchor xmlns:cdr="http://schemas.openxmlformats.org/drawingml/2006/chartDrawing">
    <cdr:from>
      <cdr:x>0.76812</cdr:x>
      <cdr:y>0.88911</cdr:y>
    </cdr:from>
    <cdr:to>
      <cdr:x>0.8403</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603323" y="4833890"/>
          <a:ext cx="808452"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Somewhat</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Agree</a:t>
          </a:r>
        </a:p>
      </cdr:txBody>
    </cdr:sp>
  </cdr:relSizeAnchor>
  <cdr:relSizeAnchor xmlns:cdr="http://schemas.openxmlformats.org/drawingml/2006/chartDrawing">
    <cdr:from>
      <cdr:x>0.62132</cdr:x>
      <cdr:y>0.88911</cdr:y>
    </cdr:from>
    <cdr:to>
      <cdr:x>0.69349</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959075" y="4833890"/>
          <a:ext cx="80833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Somewhat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Disagree</a:t>
          </a:r>
        </a:p>
      </cdr:txBody>
    </cdr:sp>
  </cdr:relSizeAnchor>
  <cdr:relSizeAnchor xmlns:cdr="http://schemas.openxmlformats.org/drawingml/2006/chartDrawing">
    <cdr:from>
      <cdr:x>0.9209</cdr:x>
      <cdr:y>0.88911</cdr:y>
    </cdr:from>
    <cdr:to>
      <cdr:x>0.99307</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314533" y="4833890"/>
          <a:ext cx="808339"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Strongly </a:t>
          </a:r>
          <a:br>
            <a:rPr lang="en-US" sz="1400" b="1" dirty="0">
              <a:solidFill>
                <a:srgbClr val="002060"/>
              </a:solidFill>
              <a:latin typeface="+mn-lt"/>
              <a:cs typeface="Arial" panose="020B0604020202020204" pitchFamily="34" charset="0"/>
            </a:rPr>
          </a:br>
          <a:r>
            <a:rPr lang="en-US" sz="1400" b="1" dirty="0">
              <a:solidFill>
                <a:srgbClr val="002060"/>
              </a:solidFill>
              <a:latin typeface="+mn-lt"/>
              <a:cs typeface="Arial" panose="020B0604020202020204" pitchFamily="34" charset="0"/>
            </a:rPr>
            <a:t>Agree</a:t>
          </a:r>
        </a:p>
      </cdr:txBody>
    </cdr:sp>
  </cdr:relSizeAnchor>
</c:userShapes>
</file>

<file path=ppt/drawings/drawing6.xml><?xml version="1.0" encoding="utf-8"?>
<c:userShapes xmlns:c="http://schemas.openxmlformats.org/drawingml/2006/chart">
  <cdr:relSizeAnchor xmlns:cdr="http://schemas.openxmlformats.org/drawingml/2006/chartDrawing">
    <cdr:from>
      <cdr:x>0.49319</cdr:x>
      <cdr:y>0.88911</cdr:y>
    </cdr:from>
    <cdr:to>
      <cdr:x>0.56536</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834040" y="4833890"/>
          <a:ext cx="853713" cy="6028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solidFill>
                <a:srgbClr val="002060"/>
              </a:solidFill>
              <a:latin typeface="+mn-lt"/>
              <a:cs typeface="Arial" panose="020B0604020202020204" pitchFamily="34" charset="0"/>
            </a:rPr>
            <a:t>None</a:t>
          </a:r>
        </a:p>
      </cdr:txBody>
    </cdr:sp>
  </cdr:relSizeAnchor>
  <cdr:relSizeAnchor xmlns:cdr="http://schemas.openxmlformats.org/drawingml/2006/chartDrawing">
    <cdr:from>
      <cdr:x>0.70551</cdr:x>
      <cdr:y>0.88911</cdr:y>
    </cdr:from>
    <cdr:to>
      <cdr:x>0.77769</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345614" y="4833890"/>
          <a:ext cx="853831"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Moderate</a:t>
          </a:r>
        </a:p>
      </cdr:txBody>
    </cdr:sp>
  </cdr:relSizeAnchor>
  <cdr:relSizeAnchor xmlns:cdr="http://schemas.openxmlformats.org/drawingml/2006/chartDrawing">
    <cdr:from>
      <cdr:x>0.60049</cdr:x>
      <cdr:y>0.88911</cdr:y>
    </cdr:from>
    <cdr:to>
      <cdr:x>0.67266</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7103343"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latin typeface="+mn-lt"/>
              <a:cs typeface="Arial" panose="020B0604020202020204" pitchFamily="34" charset="0"/>
            </a:rPr>
            <a:t>Very Little</a:t>
          </a:r>
        </a:p>
      </cdr:txBody>
    </cdr:sp>
  </cdr:relSizeAnchor>
  <cdr:relSizeAnchor xmlns:cdr="http://schemas.openxmlformats.org/drawingml/2006/chartDrawing">
    <cdr:from>
      <cdr:x>0.81218</cdr:x>
      <cdr:y>0.88911</cdr:y>
    </cdr:from>
    <cdr:to>
      <cdr:x>0.88435</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9607442"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cs typeface="Arial" panose="020B0604020202020204" pitchFamily="34" charset="0"/>
            </a:rPr>
            <a:t>High</a:t>
          </a:r>
        </a:p>
      </cdr:txBody>
    </cdr:sp>
  </cdr:relSizeAnchor>
  <cdr:relSizeAnchor xmlns:cdr="http://schemas.openxmlformats.org/drawingml/2006/chartDrawing">
    <cdr:from>
      <cdr:x>0.91671</cdr:x>
      <cdr:y>0.88911</cdr:y>
    </cdr:from>
    <cdr:to>
      <cdr:x>0.98888</cdr:x>
      <cdr:y>1</cdr:y>
    </cdr:to>
    <cdr:sp macro="" textlink="">
      <cdr:nvSpPr>
        <cdr:cNvPr id="6" name="TextBox 1">
          <a:extLst xmlns:a="http://schemas.openxmlformats.org/drawingml/2006/main">
            <a:ext uri="{FF2B5EF4-FFF2-40B4-BE49-F238E27FC236}">
              <a16:creationId xmlns:a16="http://schemas.microsoft.com/office/drawing/2014/main" id="{5871C77E-E010-4065-97A2-4F6F8BDC3978}"/>
            </a:ext>
          </a:extLst>
        </cdr:cNvPr>
        <cdr:cNvSpPr txBox="1"/>
      </cdr:nvSpPr>
      <cdr:spPr>
        <a:xfrm xmlns:a="http://schemas.openxmlformats.org/drawingml/2006/main">
          <a:off x="10843900"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solidFill>
                <a:srgbClr val="002060"/>
              </a:solidFill>
              <a:cs typeface="Arial" panose="020B0604020202020204" pitchFamily="34" charset="0"/>
            </a:rPr>
            <a:t>Very</a:t>
          </a:r>
          <a:r>
            <a:rPr lang="en-US" sz="1200" b="1" dirty="0">
              <a:solidFill>
                <a:srgbClr val="002060"/>
              </a:solidFill>
              <a:latin typeface="Arial" panose="020B0604020202020204" pitchFamily="34" charset="0"/>
              <a:cs typeface="Arial" panose="020B0604020202020204" pitchFamily="34" charset="0"/>
            </a:rPr>
            <a:t> High</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9F9F9C-E471-4E1F-B164-D4EC79BE8633}" type="datetimeFigureOut">
              <a:rPr lang="en-US" smtClean="0"/>
              <a:t>9/7/2022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6AA21D5-DEB2-4FDE-AECF-36096ED2FC38}" type="slidenum">
              <a:rPr lang="en-US" smtClean="0"/>
              <a:t>‹#›</a:t>
            </a:fld>
            <a:endParaRPr lang="en-US"/>
          </a:p>
        </p:txBody>
      </p:sp>
    </p:spTree>
    <p:extLst>
      <p:ext uri="{BB962C8B-B14F-4D97-AF65-F5344CB8AC3E}">
        <p14:creationId xmlns:p14="http://schemas.microsoft.com/office/powerpoint/2010/main" val="1653529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4464DEF-ED2B-4FF7-8164-AD9D4F17F81F}" type="datetimeFigureOut">
              <a:rPr lang="en-US" smtClean="0"/>
              <a:t>9/7/2022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2ED8EC-8975-4722-A7AC-0CD57BB4FACA}" type="slidenum">
              <a:rPr lang="en-US" smtClean="0"/>
              <a:t>‹#›</a:t>
            </a:fld>
            <a:endParaRPr lang="en-US"/>
          </a:p>
        </p:txBody>
      </p:sp>
    </p:spTree>
    <p:extLst>
      <p:ext uri="{BB962C8B-B14F-4D97-AF65-F5344CB8AC3E}">
        <p14:creationId xmlns:p14="http://schemas.microsoft.com/office/powerpoint/2010/main" val="18219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2ED8EC-8975-4722-A7AC-0CD57BB4FACA}" type="slidenum">
              <a:rPr lang="en-US" smtClean="0"/>
              <a:t>2</a:t>
            </a:fld>
            <a:endParaRPr lang="en-US"/>
          </a:p>
        </p:txBody>
      </p:sp>
    </p:spTree>
    <p:extLst>
      <p:ext uri="{BB962C8B-B14F-4D97-AF65-F5344CB8AC3E}">
        <p14:creationId xmlns:p14="http://schemas.microsoft.com/office/powerpoint/2010/main" val="2959339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Weighted </a:t>
            </a:r>
            <a:r>
              <a:rPr lang="en-US" dirty="0" err="1"/>
              <a:t>percents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222382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Weighted means</a:t>
            </a:r>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14</a:t>
            </a:fld>
            <a:endParaRPr lang="en-US">
              <a:solidFill>
                <a:prstClr val="black"/>
              </a:solidFill>
              <a:latin typeface="Calibri" panose="020F0502020204030204"/>
            </a:endParaRPr>
          </a:p>
        </p:txBody>
      </p:sp>
    </p:spTree>
    <p:extLst>
      <p:ext uri="{BB962C8B-B14F-4D97-AF65-F5344CB8AC3E}">
        <p14:creationId xmlns:p14="http://schemas.microsoft.com/office/powerpoint/2010/main" val="3714389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Weighted </a:t>
            </a:r>
            <a:r>
              <a:rPr lang="en-US" dirty="0" err="1"/>
              <a:t>percents</a:t>
            </a: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15</a:t>
            </a:fld>
            <a:endParaRPr lang="en-US">
              <a:solidFill>
                <a:prstClr val="black"/>
              </a:solidFill>
              <a:latin typeface="Calibri" panose="020F0502020204030204"/>
            </a:endParaRPr>
          </a:p>
        </p:txBody>
      </p:sp>
    </p:spTree>
    <p:extLst>
      <p:ext uri="{BB962C8B-B14F-4D97-AF65-F5344CB8AC3E}">
        <p14:creationId xmlns:p14="http://schemas.microsoft.com/office/powerpoint/2010/main" val="3238520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Weighted </a:t>
            </a:r>
            <a:r>
              <a:rPr lang="en-US" dirty="0" err="1"/>
              <a:t>percents</a:t>
            </a: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17</a:t>
            </a:fld>
            <a:endParaRPr lang="en-US">
              <a:solidFill>
                <a:prstClr val="black"/>
              </a:solidFill>
              <a:latin typeface="Calibri" panose="020F0502020204030204"/>
            </a:endParaRPr>
          </a:p>
        </p:txBody>
      </p:sp>
    </p:spTree>
    <p:extLst>
      <p:ext uri="{BB962C8B-B14F-4D97-AF65-F5344CB8AC3E}">
        <p14:creationId xmlns:p14="http://schemas.microsoft.com/office/powerpoint/2010/main" val="842258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Weighted </a:t>
            </a:r>
            <a:r>
              <a:rPr lang="en-US" dirty="0" err="1"/>
              <a:t>percents</a:t>
            </a: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18</a:t>
            </a:fld>
            <a:endParaRPr lang="en-US">
              <a:solidFill>
                <a:prstClr val="black"/>
              </a:solidFill>
              <a:latin typeface="Calibri" panose="020F0502020204030204"/>
            </a:endParaRPr>
          </a:p>
        </p:txBody>
      </p:sp>
    </p:spTree>
    <p:extLst>
      <p:ext uri="{BB962C8B-B14F-4D97-AF65-F5344CB8AC3E}">
        <p14:creationId xmlns:p14="http://schemas.microsoft.com/office/powerpoint/2010/main" val="1626867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Weighted</a:t>
            </a:r>
            <a:r>
              <a:rPr lang="en-US" baseline="0" dirty="0"/>
              <a:t> means</a:t>
            </a:r>
          </a:p>
          <a:p>
            <a:endParaRPr lang="en-US" baseline="0"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19</a:t>
            </a:fld>
            <a:endParaRPr lang="en-US">
              <a:solidFill>
                <a:prstClr val="black"/>
              </a:solidFill>
              <a:latin typeface="Calibri" panose="020F0502020204030204"/>
            </a:endParaRPr>
          </a:p>
        </p:txBody>
      </p:sp>
    </p:spTree>
    <p:extLst>
      <p:ext uri="{BB962C8B-B14F-4D97-AF65-F5344CB8AC3E}">
        <p14:creationId xmlns:p14="http://schemas.microsoft.com/office/powerpoint/2010/main" val="4241313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Weighted </a:t>
            </a:r>
            <a:r>
              <a:rPr lang="en-US" dirty="0" err="1"/>
              <a:t>percents</a:t>
            </a: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21</a:t>
            </a:fld>
            <a:endParaRPr lang="en-US">
              <a:solidFill>
                <a:prstClr val="black"/>
              </a:solidFill>
              <a:latin typeface="Calibri" panose="020F0502020204030204"/>
            </a:endParaRPr>
          </a:p>
        </p:txBody>
      </p:sp>
    </p:spTree>
    <p:extLst>
      <p:ext uri="{BB962C8B-B14F-4D97-AF65-F5344CB8AC3E}">
        <p14:creationId xmlns:p14="http://schemas.microsoft.com/office/powerpoint/2010/main" val="4099315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Weighted means</a:t>
            </a:r>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22</a:t>
            </a:fld>
            <a:endParaRPr lang="en-US">
              <a:solidFill>
                <a:prstClr val="black"/>
              </a:solidFill>
              <a:latin typeface="Calibri" panose="020F0502020204030204"/>
            </a:endParaRPr>
          </a:p>
        </p:txBody>
      </p:sp>
    </p:spTree>
    <p:extLst>
      <p:ext uri="{BB962C8B-B14F-4D97-AF65-F5344CB8AC3E}">
        <p14:creationId xmlns:p14="http://schemas.microsoft.com/office/powerpoint/2010/main" val="1694670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Weighted </a:t>
            </a:r>
            <a:r>
              <a:rPr lang="en-US" dirty="0" err="1"/>
              <a:t>percents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23</a:t>
            </a:fld>
            <a:endParaRPr lang="en-US">
              <a:solidFill>
                <a:prstClr val="black"/>
              </a:solidFill>
              <a:latin typeface="Calibri" panose="020F0502020204030204"/>
            </a:endParaRPr>
          </a:p>
        </p:txBody>
      </p:sp>
    </p:spTree>
    <p:extLst>
      <p:ext uri="{BB962C8B-B14F-4D97-AF65-F5344CB8AC3E}">
        <p14:creationId xmlns:p14="http://schemas.microsoft.com/office/powerpoint/2010/main" val="2747472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Weighted </a:t>
            </a:r>
            <a:r>
              <a:rPr lang="en-US" dirty="0" err="1"/>
              <a:t>percents</a:t>
            </a: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24</a:t>
            </a:fld>
            <a:endParaRPr lang="en-US">
              <a:solidFill>
                <a:prstClr val="black"/>
              </a:solidFill>
              <a:latin typeface="Calibri" panose="020F0502020204030204"/>
            </a:endParaRPr>
          </a:p>
        </p:txBody>
      </p:sp>
    </p:spTree>
    <p:extLst>
      <p:ext uri="{BB962C8B-B14F-4D97-AF65-F5344CB8AC3E}">
        <p14:creationId xmlns:p14="http://schemas.microsoft.com/office/powerpoint/2010/main" val="1897275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Missing</a:t>
            </a:r>
            <a:r>
              <a:rPr lang="en-US" baseline="0" dirty="0"/>
              <a:t> Andover, Hampton and East Granby</a:t>
            </a:r>
          </a:p>
          <a:p>
            <a:r>
              <a:rPr lang="en-US" baseline="0"/>
              <a:t>Response </a:t>
            </a:r>
            <a:r>
              <a:rPr lang="en-US" baseline="0" dirty="0"/>
              <a:t>rate:  ~60%</a:t>
            </a:r>
            <a:endParaRPr lang="en-US" dirty="0"/>
          </a:p>
        </p:txBody>
      </p:sp>
      <p:sp>
        <p:nvSpPr>
          <p:cNvPr id="4" name="Slide Number Placeholder 3"/>
          <p:cNvSpPr>
            <a:spLocks noGrp="1"/>
          </p:cNvSpPr>
          <p:nvPr>
            <p:ph type="sldNum" sz="quarter" idx="10"/>
          </p:nvPr>
        </p:nvSpPr>
        <p:spPr/>
        <p:txBody>
          <a:bodyPr/>
          <a:lstStyle/>
          <a:p>
            <a:fld id="{932ED8EC-8975-4722-A7AC-0CD57BB4FACA}" type="slidenum">
              <a:rPr lang="en-US" smtClean="0"/>
              <a:t>3</a:t>
            </a:fld>
            <a:endParaRPr lang="en-US"/>
          </a:p>
        </p:txBody>
      </p:sp>
    </p:spTree>
    <p:extLst>
      <p:ext uri="{BB962C8B-B14F-4D97-AF65-F5344CB8AC3E}">
        <p14:creationId xmlns:p14="http://schemas.microsoft.com/office/powerpoint/2010/main" val="2308533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Weighted </a:t>
            </a:r>
            <a:r>
              <a:rPr lang="en-US" dirty="0" err="1"/>
              <a:t>percents</a:t>
            </a: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25</a:t>
            </a:fld>
            <a:endParaRPr lang="en-US">
              <a:solidFill>
                <a:prstClr val="black"/>
              </a:solidFill>
              <a:latin typeface="Calibri" panose="020F0502020204030204"/>
            </a:endParaRPr>
          </a:p>
        </p:txBody>
      </p:sp>
    </p:spTree>
    <p:extLst>
      <p:ext uri="{BB962C8B-B14F-4D97-AF65-F5344CB8AC3E}">
        <p14:creationId xmlns:p14="http://schemas.microsoft.com/office/powerpoint/2010/main" val="1034941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Weighted </a:t>
            </a:r>
            <a:r>
              <a:rPr lang="en-US" dirty="0" err="1"/>
              <a:t>percents</a:t>
            </a: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26</a:t>
            </a:fld>
            <a:endParaRPr lang="en-US">
              <a:solidFill>
                <a:prstClr val="black"/>
              </a:solidFill>
              <a:latin typeface="Calibri" panose="020F0502020204030204"/>
            </a:endParaRPr>
          </a:p>
        </p:txBody>
      </p:sp>
    </p:spTree>
    <p:extLst>
      <p:ext uri="{BB962C8B-B14F-4D97-AF65-F5344CB8AC3E}">
        <p14:creationId xmlns:p14="http://schemas.microsoft.com/office/powerpoint/2010/main" val="15373219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Weighted </a:t>
            </a:r>
            <a:r>
              <a:rPr lang="en-US" dirty="0" err="1"/>
              <a:t>percents</a:t>
            </a: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27</a:t>
            </a:fld>
            <a:endParaRPr lang="en-US">
              <a:solidFill>
                <a:prstClr val="black"/>
              </a:solidFill>
              <a:latin typeface="Calibri" panose="020F0502020204030204"/>
            </a:endParaRPr>
          </a:p>
        </p:txBody>
      </p:sp>
    </p:spTree>
    <p:extLst>
      <p:ext uri="{BB962C8B-B14F-4D97-AF65-F5344CB8AC3E}">
        <p14:creationId xmlns:p14="http://schemas.microsoft.com/office/powerpoint/2010/main" val="35929491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Weighted means</a:t>
            </a:r>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29</a:t>
            </a:fld>
            <a:endParaRPr lang="en-US">
              <a:solidFill>
                <a:prstClr val="black"/>
              </a:solidFill>
              <a:latin typeface="Calibri" panose="020F0502020204030204"/>
            </a:endParaRPr>
          </a:p>
        </p:txBody>
      </p:sp>
    </p:spTree>
    <p:extLst>
      <p:ext uri="{BB962C8B-B14F-4D97-AF65-F5344CB8AC3E}">
        <p14:creationId xmlns:p14="http://schemas.microsoft.com/office/powerpoint/2010/main" val="13566932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30</a:t>
            </a:fld>
            <a:endParaRPr lang="en-US">
              <a:solidFill>
                <a:prstClr val="black"/>
              </a:solidFill>
              <a:latin typeface="Calibri" panose="020F0502020204030204"/>
            </a:endParaRPr>
          </a:p>
        </p:txBody>
      </p:sp>
    </p:spTree>
    <p:extLst>
      <p:ext uri="{BB962C8B-B14F-4D97-AF65-F5344CB8AC3E}">
        <p14:creationId xmlns:p14="http://schemas.microsoft.com/office/powerpoint/2010/main" val="2978389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31</a:t>
            </a:fld>
            <a:endParaRPr lang="en-US">
              <a:solidFill>
                <a:prstClr val="black"/>
              </a:solidFill>
              <a:latin typeface="Calibri" panose="020F0502020204030204"/>
            </a:endParaRPr>
          </a:p>
        </p:txBody>
      </p:sp>
    </p:spTree>
    <p:extLst>
      <p:ext uri="{BB962C8B-B14F-4D97-AF65-F5344CB8AC3E}">
        <p14:creationId xmlns:p14="http://schemas.microsoft.com/office/powerpoint/2010/main" val="2020406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ED8EC-8975-4722-A7AC-0CD57BB4FACA}" type="slidenum">
              <a:rPr lang="en-US" smtClean="0"/>
              <a:t>4</a:t>
            </a:fld>
            <a:endParaRPr lang="en-US"/>
          </a:p>
        </p:txBody>
      </p:sp>
    </p:spTree>
    <p:extLst>
      <p:ext uri="{BB962C8B-B14F-4D97-AF65-F5344CB8AC3E}">
        <p14:creationId xmlns:p14="http://schemas.microsoft.com/office/powerpoint/2010/main" val="734032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Unweighted </a:t>
            </a:r>
            <a:r>
              <a:rPr lang="en-US" dirty="0" err="1"/>
              <a:t>per</a:t>
            </a:r>
            <a:r>
              <a:rPr lang="en-US" baseline="0" dirty="0" err="1"/>
              <a:t>cents</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1550684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Unweighted </a:t>
            </a:r>
            <a:r>
              <a:rPr lang="en-US" dirty="0" err="1"/>
              <a:t>percents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84176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Weighted </a:t>
            </a:r>
            <a:r>
              <a:rPr lang="en-US" dirty="0" err="1"/>
              <a:t>percents</a:t>
            </a: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743533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Weighted means</a:t>
            </a:r>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1970479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Weighted means</a:t>
            </a:r>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10</a:t>
            </a:fld>
            <a:endParaRPr lang="en-US">
              <a:solidFill>
                <a:prstClr val="black"/>
              </a:solidFill>
              <a:latin typeface="Calibri" panose="020F0502020204030204"/>
            </a:endParaRPr>
          </a:p>
        </p:txBody>
      </p:sp>
    </p:spTree>
    <p:extLst>
      <p:ext uri="{BB962C8B-B14F-4D97-AF65-F5344CB8AC3E}">
        <p14:creationId xmlns:p14="http://schemas.microsoft.com/office/powerpoint/2010/main" val="3366428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Weighted </a:t>
            </a:r>
            <a:r>
              <a:rPr lang="en-US" dirty="0" err="1"/>
              <a:t>percents</a:t>
            </a:r>
            <a:endParaRPr lang="en-US" dirty="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275120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F1A35-20A7-0A47-A5DA-4CD2AF27F0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1568E5-1FE6-2948-A773-D70B8971BF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8A70C0-F999-A94B-8865-30DB5D60B24C}"/>
              </a:ext>
            </a:extLst>
          </p:cNvPr>
          <p:cNvSpPr>
            <a:spLocks noGrp="1"/>
          </p:cNvSpPr>
          <p:nvPr>
            <p:ph type="dt" sz="half" idx="10"/>
          </p:nvPr>
        </p:nvSpPr>
        <p:spPr/>
        <p:txBody>
          <a:bodyPr/>
          <a:lstStyle/>
          <a:p>
            <a:pPr>
              <a:defRPr/>
            </a:pPr>
            <a:fld id="{6BE1E85C-820F-4A1E-902B-319E04E766E7}" type="datetimeFigureOut">
              <a:rPr lang="en-US" smtClean="0"/>
              <a:pPr>
                <a:defRPr/>
              </a:pPr>
              <a:t>9/7/2022</a:t>
            </a:fld>
            <a:endParaRPr lang="en-US"/>
          </a:p>
        </p:txBody>
      </p:sp>
      <p:sp>
        <p:nvSpPr>
          <p:cNvPr id="5" name="Footer Placeholder 4">
            <a:extLst>
              <a:ext uri="{FF2B5EF4-FFF2-40B4-BE49-F238E27FC236}">
                <a16:creationId xmlns:a16="http://schemas.microsoft.com/office/drawing/2014/main" id="{D18EDC9C-DEB7-E44F-9C90-C5F5273A30A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19F8BEF1-4ADB-844A-8FAE-362C519D74BB}"/>
              </a:ext>
            </a:extLst>
          </p:cNvPr>
          <p:cNvSpPr>
            <a:spLocks noGrp="1"/>
          </p:cNvSpPr>
          <p:nvPr>
            <p:ph type="sldNum" sz="quarter" idx="12"/>
          </p:nvPr>
        </p:nvSpPr>
        <p:spPr/>
        <p:txBody>
          <a:bodyPr/>
          <a:lstStyle/>
          <a:p>
            <a:pPr>
              <a:defRPr/>
            </a:pPr>
            <a:fld id="{ECB0A9BA-8B80-4F57-96A6-360FE154FDCE}" type="slidenum">
              <a:rPr lang="en-US" smtClean="0"/>
              <a:pPr>
                <a:defRPr/>
              </a:pPr>
              <a:t>‹#›</a:t>
            </a:fld>
            <a:endParaRPr lang="en-US"/>
          </a:p>
        </p:txBody>
      </p:sp>
    </p:spTree>
    <p:extLst>
      <p:ext uri="{BB962C8B-B14F-4D97-AF65-F5344CB8AC3E}">
        <p14:creationId xmlns:p14="http://schemas.microsoft.com/office/powerpoint/2010/main" val="214153329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E79D8-0B3C-1941-A087-D4536FE6A0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6A0B12-D1CD-EB4F-923F-9EF22BCE86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BD55-6964-4343-B8DC-37EDF6A2E415}"/>
              </a:ext>
            </a:extLst>
          </p:cNvPr>
          <p:cNvSpPr>
            <a:spLocks noGrp="1"/>
          </p:cNvSpPr>
          <p:nvPr>
            <p:ph type="dt" sz="half" idx="10"/>
          </p:nvPr>
        </p:nvSpPr>
        <p:spPr/>
        <p:txBody>
          <a:bodyPr/>
          <a:lstStyle/>
          <a:p>
            <a:pPr>
              <a:defRPr/>
            </a:pPr>
            <a:fld id="{97FB3504-6633-4F86-8D11-74CE272C8293}" type="datetimeFigureOut">
              <a:rPr lang="en-US" smtClean="0"/>
              <a:pPr>
                <a:defRPr/>
              </a:pPr>
              <a:t>9/7/2022</a:t>
            </a:fld>
            <a:endParaRPr lang="en-US"/>
          </a:p>
        </p:txBody>
      </p:sp>
      <p:sp>
        <p:nvSpPr>
          <p:cNvPr id="5" name="Footer Placeholder 4">
            <a:extLst>
              <a:ext uri="{FF2B5EF4-FFF2-40B4-BE49-F238E27FC236}">
                <a16:creationId xmlns:a16="http://schemas.microsoft.com/office/drawing/2014/main" id="{00F33A61-7EC1-6B4A-A607-8355D9293664}"/>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792ECAE7-1233-3844-989B-787F0509A415}"/>
              </a:ext>
            </a:extLst>
          </p:cNvPr>
          <p:cNvSpPr>
            <a:spLocks noGrp="1"/>
          </p:cNvSpPr>
          <p:nvPr>
            <p:ph type="sldNum" sz="quarter" idx="12"/>
          </p:nvPr>
        </p:nvSpPr>
        <p:spPr/>
        <p:txBody>
          <a:bodyPr/>
          <a:lstStyle/>
          <a:p>
            <a:pPr>
              <a:defRPr/>
            </a:pPr>
            <a:fld id="{0EFF87BF-E9D3-47AE-983D-83F2D3D5604C}" type="slidenum">
              <a:rPr lang="en-US" smtClean="0"/>
              <a:pPr>
                <a:defRPr/>
              </a:pPr>
              <a:t>‹#›</a:t>
            </a:fld>
            <a:endParaRPr lang="en-US"/>
          </a:p>
        </p:txBody>
      </p:sp>
    </p:spTree>
    <p:extLst>
      <p:ext uri="{BB962C8B-B14F-4D97-AF65-F5344CB8AC3E}">
        <p14:creationId xmlns:p14="http://schemas.microsoft.com/office/powerpoint/2010/main" val="351052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65EAFF-723D-104E-A3F5-51ED19745F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BA6A46-C8AA-3342-B910-A89B5BC7CC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B31268-EA3A-2543-86F2-15613D04CCC2}"/>
              </a:ext>
            </a:extLst>
          </p:cNvPr>
          <p:cNvSpPr>
            <a:spLocks noGrp="1"/>
          </p:cNvSpPr>
          <p:nvPr>
            <p:ph type="dt" sz="half" idx="10"/>
          </p:nvPr>
        </p:nvSpPr>
        <p:spPr/>
        <p:txBody>
          <a:bodyPr/>
          <a:lstStyle/>
          <a:p>
            <a:pPr>
              <a:defRPr/>
            </a:pPr>
            <a:fld id="{2EEFDE52-0CEA-4ED3-9CF6-D350F718559E}" type="datetimeFigureOut">
              <a:rPr lang="en-US" smtClean="0"/>
              <a:pPr>
                <a:defRPr/>
              </a:pPr>
              <a:t>9/7/2022</a:t>
            </a:fld>
            <a:endParaRPr lang="en-US"/>
          </a:p>
        </p:txBody>
      </p:sp>
      <p:sp>
        <p:nvSpPr>
          <p:cNvPr id="5" name="Footer Placeholder 4">
            <a:extLst>
              <a:ext uri="{FF2B5EF4-FFF2-40B4-BE49-F238E27FC236}">
                <a16:creationId xmlns:a16="http://schemas.microsoft.com/office/drawing/2014/main" id="{1026C5FC-C133-1E4B-9C58-B98FB7F65F01}"/>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3A96C18-6EFC-C445-856E-06EA6C2923D1}"/>
              </a:ext>
            </a:extLst>
          </p:cNvPr>
          <p:cNvSpPr>
            <a:spLocks noGrp="1"/>
          </p:cNvSpPr>
          <p:nvPr>
            <p:ph type="sldNum" sz="quarter" idx="12"/>
          </p:nvPr>
        </p:nvSpPr>
        <p:spPr/>
        <p:txBody>
          <a:bodyPr/>
          <a:lstStyle/>
          <a:p>
            <a:pPr>
              <a:defRPr/>
            </a:pPr>
            <a:fld id="{001D3986-63F2-42F8-9D51-2748026CE700}" type="slidenum">
              <a:rPr lang="en-US" smtClean="0"/>
              <a:pPr>
                <a:defRPr/>
              </a:pPr>
              <a:t>‹#›</a:t>
            </a:fld>
            <a:endParaRPr lang="en-US"/>
          </a:p>
        </p:txBody>
      </p:sp>
    </p:spTree>
    <p:extLst>
      <p:ext uri="{BB962C8B-B14F-4D97-AF65-F5344CB8AC3E}">
        <p14:creationId xmlns:p14="http://schemas.microsoft.com/office/powerpoint/2010/main" val="155074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B84C5-AEEC-B248-BF7A-3BFC77E5724D}"/>
              </a:ext>
            </a:extLst>
          </p:cNvPr>
          <p:cNvSpPr>
            <a:spLocks noGrp="1"/>
          </p:cNvSpPr>
          <p:nvPr>
            <p:ph type="title"/>
          </p:nvPr>
        </p:nvSpPr>
        <p:spPr>
          <a:xfrm>
            <a:off x="838200" y="365125"/>
            <a:ext cx="9411599" cy="1325563"/>
          </a:xfrm>
        </p:spPr>
        <p:txBody>
          <a:bodyPr>
            <a:normAutofit/>
          </a:bodyPr>
          <a:lstStyle>
            <a:lvl1pPr>
              <a:defRPr sz="4000">
                <a:solidFill>
                  <a:srgbClr val="00206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641E5B0-42C2-D747-8B95-881B42AA1E6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B0945-55B3-B340-8A18-63DDFD28DAA4}"/>
              </a:ext>
            </a:extLst>
          </p:cNvPr>
          <p:cNvSpPr>
            <a:spLocks noGrp="1"/>
          </p:cNvSpPr>
          <p:nvPr>
            <p:ph type="dt" sz="half" idx="10"/>
          </p:nvPr>
        </p:nvSpPr>
        <p:spPr/>
        <p:txBody>
          <a:bodyPr/>
          <a:lstStyle/>
          <a:p>
            <a:pPr>
              <a:defRPr/>
            </a:pPr>
            <a:fld id="{CB599BD5-FF6A-425D-8EE3-5661D29BDF74}" type="datetimeFigureOut">
              <a:rPr lang="en-US" smtClean="0"/>
              <a:pPr>
                <a:defRPr/>
              </a:pPr>
              <a:t>9/7/2022</a:t>
            </a:fld>
            <a:endParaRPr lang="en-US"/>
          </a:p>
        </p:txBody>
      </p:sp>
      <p:sp>
        <p:nvSpPr>
          <p:cNvPr id="5" name="Footer Placeholder 4">
            <a:extLst>
              <a:ext uri="{FF2B5EF4-FFF2-40B4-BE49-F238E27FC236}">
                <a16:creationId xmlns:a16="http://schemas.microsoft.com/office/drawing/2014/main" id="{BE3231D9-DC40-9E4D-AB15-364CFF6143B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54E68D07-AEC1-A241-9A90-F76C1567B8D7}"/>
              </a:ext>
            </a:extLst>
          </p:cNvPr>
          <p:cNvSpPr>
            <a:spLocks noGrp="1"/>
          </p:cNvSpPr>
          <p:nvPr>
            <p:ph type="sldNum" sz="quarter" idx="12"/>
          </p:nvPr>
        </p:nvSpPr>
        <p:spPr/>
        <p:txBody>
          <a:bodyPr/>
          <a:lstStyle/>
          <a:p>
            <a:pPr>
              <a:defRPr/>
            </a:pPr>
            <a:fld id="{8A8DDBCC-4913-4815-AF45-EB1037B1979B}" type="slidenum">
              <a:rPr lang="en-US" smtClean="0"/>
              <a:pPr>
                <a:defRPr/>
              </a:pPr>
              <a:t>‹#›</a:t>
            </a:fld>
            <a:endParaRPr lang="en-US"/>
          </a:p>
        </p:txBody>
      </p:sp>
      <p:pic>
        <p:nvPicPr>
          <p:cNvPr id="7" name="Picture 6" descr="CPES logo final 022818">
            <a:extLst>
              <a:ext uri="{FF2B5EF4-FFF2-40B4-BE49-F238E27FC236}">
                <a16:creationId xmlns:a16="http://schemas.microsoft.com/office/drawing/2014/main" id="{1349FC60-E200-D547-96C8-7606708E30CD}"/>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spTree>
    <p:extLst>
      <p:ext uri="{BB962C8B-B14F-4D97-AF65-F5344CB8AC3E}">
        <p14:creationId xmlns:p14="http://schemas.microsoft.com/office/powerpoint/2010/main" val="287278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CA797-7A9E-754C-B6A4-992C368208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A0BFED-5BB5-E54C-92BB-5B1D8FED87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8E6A352-BF1D-C146-98A8-6EE85FD26B0D}"/>
              </a:ext>
            </a:extLst>
          </p:cNvPr>
          <p:cNvSpPr>
            <a:spLocks noGrp="1"/>
          </p:cNvSpPr>
          <p:nvPr>
            <p:ph type="dt" sz="half" idx="10"/>
          </p:nvPr>
        </p:nvSpPr>
        <p:spPr/>
        <p:txBody>
          <a:bodyPr/>
          <a:lstStyle/>
          <a:p>
            <a:pPr>
              <a:defRPr/>
            </a:pPr>
            <a:fld id="{6CFF1B70-CF99-41AD-AB1E-D46359F3A24E}" type="datetimeFigureOut">
              <a:rPr lang="en-US" smtClean="0"/>
              <a:pPr>
                <a:defRPr/>
              </a:pPr>
              <a:t>9/7/2022</a:t>
            </a:fld>
            <a:endParaRPr lang="en-US"/>
          </a:p>
        </p:txBody>
      </p:sp>
      <p:sp>
        <p:nvSpPr>
          <p:cNvPr id="5" name="Footer Placeholder 4">
            <a:extLst>
              <a:ext uri="{FF2B5EF4-FFF2-40B4-BE49-F238E27FC236}">
                <a16:creationId xmlns:a16="http://schemas.microsoft.com/office/drawing/2014/main" id="{98923F97-D7D4-8148-97CA-85DD3F35BA9D}"/>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A668E277-3E74-FC4C-977B-1ED4DB49A330}"/>
              </a:ext>
            </a:extLst>
          </p:cNvPr>
          <p:cNvSpPr>
            <a:spLocks noGrp="1"/>
          </p:cNvSpPr>
          <p:nvPr>
            <p:ph type="sldNum" sz="quarter" idx="12"/>
          </p:nvPr>
        </p:nvSpPr>
        <p:spPr/>
        <p:txBody>
          <a:bodyPr/>
          <a:lstStyle/>
          <a:p>
            <a:pPr>
              <a:defRPr/>
            </a:pPr>
            <a:fld id="{C1397B7C-07A0-45E6-9B5D-7A269C08A975}" type="slidenum">
              <a:rPr lang="en-US" smtClean="0"/>
              <a:pPr>
                <a:defRPr/>
              </a:pPr>
              <a:t>‹#›</a:t>
            </a:fld>
            <a:endParaRPr lang="en-US"/>
          </a:p>
        </p:txBody>
      </p:sp>
    </p:spTree>
    <p:extLst>
      <p:ext uri="{BB962C8B-B14F-4D97-AF65-F5344CB8AC3E}">
        <p14:creationId xmlns:p14="http://schemas.microsoft.com/office/powerpoint/2010/main" val="405702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131F0-C17D-DF45-AEE9-E4B5B8A254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A59C9E-5B5E-5E45-B0C7-FDF565A7938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D5CAE1-DEED-6446-B7B9-B948AD2DC3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2F1659-7E6C-6B43-BD0A-ED98A1A1E4B4}"/>
              </a:ext>
            </a:extLst>
          </p:cNvPr>
          <p:cNvSpPr>
            <a:spLocks noGrp="1"/>
          </p:cNvSpPr>
          <p:nvPr>
            <p:ph type="dt" sz="half" idx="10"/>
          </p:nvPr>
        </p:nvSpPr>
        <p:spPr/>
        <p:txBody>
          <a:bodyPr/>
          <a:lstStyle/>
          <a:p>
            <a:pPr>
              <a:defRPr/>
            </a:pPr>
            <a:fld id="{26D5DA7D-CCEE-46AE-83B3-28485995DE3A}" type="datetimeFigureOut">
              <a:rPr lang="en-US" smtClean="0"/>
              <a:pPr>
                <a:defRPr/>
              </a:pPr>
              <a:t>9/7/2022</a:t>
            </a:fld>
            <a:endParaRPr lang="en-US"/>
          </a:p>
        </p:txBody>
      </p:sp>
      <p:sp>
        <p:nvSpPr>
          <p:cNvPr id="6" name="Footer Placeholder 5">
            <a:extLst>
              <a:ext uri="{FF2B5EF4-FFF2-40B4-BE49-F238E27FC236}">
                <a16:creationId xmlns:a16="http://schemas.microsoft.com/office/drawing/2014/main" id="{A44F7A1D-4DA7-8544-8541-52E1878D0010}"/>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2863F8EB-883C-C04B-A1C5-C5F8CE87751C}"/>
              </a:ext>
            </a:extLst>
          </p:cNvPr>
          <p:cNvSpPr>
            <a:spLocks noGrp="1"/>
          </p:cNvSpPr>
          <p:nvPr>
            <p:ph type="sldNum" sz="quarter" idx="12"/>
          </p:nvPr>
        </p:nvSpPr>
        <p:spPr/>
        <p:txBody>
          <a:bodyPr/>
          <a:lstStyle/>
          <a:p>
            <a:pPr>
              <a:defRPr/>
            </a:pPr>
            <a:fld id="{1EA88434-8F3F-4FC0-B273-4EACC686E620}" type="slidenum">
              <a:rPr lang="en-US" smtClean="0"/>
              <a:pPr>
                <a:defRPr/>
              </a:pPr>
              <a:t>‹#›</a:t>
            </a:fld>
            <a:endParaRPr lang="en-US"/>
          </a:p>
        </p:txBody>
      </p:sp>
    </p:spTree>
    <p:extLst>
      <p:ext uri="{BB962C8B-B14F-4D97-AF65-F5344CB8AC3E}">
        <p14:creationId xmlns:p14="http://schemas.microsoft.com/office/powerpoint/2010/main" val="121415184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5EEAD-9D64-E049-9E48-F22F9E8700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4986D2-2B6B-E04D-BE5E-CCDFB60E2A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CBFB6BC-1E45-E540-BF85-1B6CF71ED59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E683E3-D876-4C47-B652-0A69ADB56B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380633-C4EE-E640-A5A1-8A1F9F2538F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97BDBF-BEB0-C942-88B4-B664D86D77B1}"/>
              </a:ext>
            </a:extLst>
          </p:cNvPr>
          <p:cNvSpPr>
            <a:spLocks noGrp="1"/>
          </p:cNvSpPr>
          <p:nvPr>
            <p:ph type="dt" sz="half" idx="10"/>
          </p:nvPr>
        </p:nvSpPr>
        <p:spPr/>
        <p:txBody>
          <a:bodyPr/>
          <a:lstStyle/>
          <a:p>
            <a:pPr>
              <a:defRPr/>
            </a:pPr>
            <a:fld id="{DC591824-92CE-4C81-BDD3-C4E609987244}" type="datetimeFigureOut">
              <a:rPr lang="en-US" smtClean="0"/>
              <a:pPr>
                <a:defRPr/>
              </a:pPr>
              <a:t>9/7/2022</a:t>
            </a:fld>
            <a:endParaRPr lang="en-US"/>
          </a:p>
        </p:txBody>
      </p:sp>
      <p:sp>
        <p:nvSpPr>
          <p:cNvPr id="8" name="Footer Placeholder 7">
            <a:extLst>
              <a:ext uri="{FF2B5EF4-FFF2-40B4-BE49-F238E27FC236}">
                <a16:creationId xmlns:a16="http://schemas.microsoft.com/office/drawing/2014/main" id="{23D856F3-6CAE-2F4C-8F89-F0786F2B9611}"/>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43A2349A-9699-0345-AA9F-9EBD59F8AB72}"/>
              </a:ext>
            </a:extLst>
          </p:cNvPr>
          <p:cNvSpPr>
            <a:spLocks noGrp="1"/>
          </p:cNvSpPr>
          <p:nvPr>
            <p:ph type="sldNum" sz="quarter" idx="12"/>
          </p:nvPr>
        </p:nvSpPr>
        <p:spPr/>
        <p:txBody>
          <a:bodyPr/>
          <a:lstStyle/>
          <a:p>
            <a:pPr>
              <a:defRPr/>
            </a:pPr>
            <a:fld id="{F874CB5F-201E-43C1-9D35-CAC164F1E416}" type="slidenum">
              <a:rPr lang="en-US" smtClean="0"/>
              <a:pPr>
                <a:defRPr/>
              </a:pPr>
              <a:t>‹#›</a:t>
            </a:fld>
            <a:endParaRPr lang="en-US"/>
          </a:p>
        </p:txBody>
      </p:sp>
    </p:spTree>
    <p:extLst>
      <p:ext uri="{BB962C8B-B14F-4D97-AF65-F5344CB8AC3E}">
        <p14:creationId xmlns:p14="http://schemas.microsoft.com/office/powerpoint/2010/main" val="263758498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FE49A-5EFE-5349-A15C-461E50F43E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8EB3E3-AF38-3B47-A10F-7DE3AB7CBB26}"/>
              </a:ext>
            </a:extLst>
          </p:cNvPr>
          <p:cNvSpPr>
            <a:spLocks noGrp="1"/>
          </p:cNvSpPr>
          <p:nvPr>
            <p:ph type="dt" sz="half" idx="10"/>
          </p:nvPr>
        </p:nvSpPr>
        <p:spPr/>
        <p:txBody>
          <a:bodyPr/>
          <a:lstStyle/>
          <a:p>
            <a:pPr>
              <a:defRPr/>
            </a:pPr>
            <a:fld id="{7727F9E7-9C69-4864-BF53-B20EF63C0B17}" type="datetimeFigureOut">
              <a:rPr lang="en-US" smtClean="0"/>
              <a:pPr>
                <a:defRPr/>
              </a:pPr>
              <a:t>9/7/2022</a:t>
            </a:fld>
            <a:endParaRPr lang="en-US"/>
          </a:p>
        </p:txBody>
      </p:sp>
      <p:sp>
        <p:nvSpPr>
          <p:cNvPr id="4" name="Footer Placeholder 3">
            <a:extLst>
              <a:ext uri="{FF2B5EF4-FFF2-40B4-BE49-F238E27FC236}">
                <a16:creationId xmlns:a16="http://schemas.microsoft.com/office/drawing/2014/main" id="{621ECCB8-4147-1543-9C4A-D29980DB49DE}"/>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D05CF28C-756E-1E4C-8549-545DF637E37A}"/>
              </a:ext>
            </a:extLst>
          </p:cNvPr>
          <p:cNvSpPr>
            <a:spLocks noGrp="1"/>
          </p:cNvSpPr>
          <p:nvPr>
            <p:ph type="sldNum" sz="quarter" idx="12"/>
          </p:nvPr>
        </p:nvSpPr>
        <p:spPr/>
        <p:txBody>
          <a:bodyPr/>
          <a:lstStyle/>
          <a:p>
            <a:pPr>
              <a:defRPr/>
            </a:pPr>
            <a:fld id="{703940FE-5D52-48D3-929F-31FE9B4580CA}" type="slidenum">
              <a:rPr lang="en-US" smtClean="0"/>
              <a:pPr>
                <a:defRPr/>
              </a:pPr>
              <a:t>‹#›</a:t>
            </a:fld>
            <a:endParaRPr lang="en-US"/>
          </a:p>
        </p:txBody>
      </p:sp>
    </p:spTree>
    <p:extLst>
      <p:ext uri="{BB962C8B-B14F-4D97-AF65-F5344CB8AC3E}">
        <p14:creationId xmlns:p14="http://schemas.microsoft.com/office/powerpoint/2010/main" val="2952240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81B54E-6636-0F47-8F11-26A55539D81E}"/>
              </a:ext>
            </a:extLst>
          </p:cNvPr>
          <p:cNvSpPr>
            <a:spLocks noGrp="1"/>
          </p:cNvSpPr>
          <p:nvPr>
            <p:ph type="dt" sz="half" idx="10"/>
          </p:nvPr>
        </p:nvSpPr>
        <p:spPr/>
        <p:txBody>
          <a:bodyPr/>
          <a:lstStyle/>
          <a:p>
            <a:pPr>
              <a:defRPr/>
            </a:pPr>
            <a:fld id="{6592E7D0-5EB2-4BAF-94EF-6BECA1F4463A}" type="datetimeFigureOut">
              <a:rPr lang="en-US" smtClean="0"/>
              <a:pPr>
                <a:defRPr/>
              </a:pPr>
              <a:t>9/7/2022</a:t>
            </a:fld>
            <a:endParaRPr lang="en-US"/>
          </a:p>
        </p:txBody>
      </p:sp>
      <p:sp>
        <p:nvSpPr>
          <p:cNvPr id="3" name="Footer Placeholder 2">
            <a:extLst>
              <a:ext uri="{FF2B5EF4-FFF2-40B4-BE49-F238E27FC236}">
                <a16:creationId xmlns:a16="http://schemas.microsoft.com/office/drawing/2014/main" id="{15841495-2262-4D46-B628-8C1C42267F26}"/>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EA7B6E9B-C20F-F941-B3EF-9FA23DD5C9DF}"/>
              </a:ext>
            </a:extLst>
          </p:cNvPr>
          <p:cNvSpPr>
            <a:spLocks noGrp="1"/>
          </p:cNvSpPr>
          <p:nvPr>
            <p:ph type="sldNum" sz="quarter" idx="12"/>
          </p:nvPr>
        </p:nvSpPr>
        <p:spPr/>
        <p:txBody>
          <a:bodyPr/>
          <a:lstStyle/>
          <a:p>
            <a:pPr>
              <a:defRPr/>
            </a:pPr>
            <a:fld id="{E6D6B3A2-E3AF-4D5F-8C79-B3B1A53E74F8}" type="slidenum">
              <a:rPr lang="en-US" smtClean="0"/>
              <a:pPr>
                <a:defRPr/>
              </a:pPr>
              <a:t>‹#›</a:t>
            </a:fld>
            <a:endParaRPr lang="en-US"/>
          </a:p>
        </p:txBody>
      </p:sp>
    </p:spTree>
    <p:extLst>
      <p:ext uri="{BB962C8B-B14F-4D97-AF65-F5344CB8AC3E}">
        <p14:creationId xmlns:p14="http://schemas.microsoft.com/office/powerpoint/2010/main" val="231726023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32D28-8A4A-8540-BC2F-9332984D18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FFBF7A-B70B-954C-BB2A-62F1C1F906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02948D-F8DD-C64C-96A0-FCC3F26174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6503B4-3BCF-3B44-A120-C0FA6830D029}"/>
              </a:ext>
            </a:extLst>
          </p:cNvPr>
          <p:cNvSpPr>
            <a:spLocks noGrp="1"/>
          </p:cNvSpPr>
          <p:nvPr>
            <p:ph type="dt" sz="half" idx="10"/>
          </p:nvPr>
        </p:nvSpPr>
        <p:spPr/>
        <p:txBody>
          <a:bodyPr/>
          <a:lstStyle/>
          <a:p>
            <a:pPr>
              <a:defRPr/>
            </a:pPr>
            <a:fld id="{C2450E62-A96C-4D90-BA2B-E6138C37C0B1}" type="datetimeFigureOut">
              <a:rPr lang="en-US" smtClean="0"/>
              <a:pPr>
                <a:defRPr/>
              </a:pPr>
              <a:t>9/7/2022</a:t>
            </a:fld>
            <a:endParaRPr lang="en-US"/>
          </a:p>
        </p:txBody>
      </p:sp>
      <p:sp>
        <p:nvSpPr>
          <p:cNvPr id="6" name="Footer Placeholder 5">
            <a:extLst>
              <a:ext uri="{FF2B5EF4-FFF2-40B4-BE49-F238E27FC236}">
                <a16:creationId xmlns:a16="http://schemas.microsoft.com/office/drawing/2014/main" id="{9D3ABCF1-A9FF-904F-8BE2-063E92E56973}"/>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0FBF829E-D21A-E347-9174-7D760548817D}"/>
              </a:ext>
            </a:extLst>
          </p:cNvPr>
          <p:cNvSpPr>
            <a:spLocks noGrp="1"/>
          </p:cNvSpPr>
          <p:nvPr>
            <p:ph type="sldNum" sz="quarter" idx="12"/>
          </p:nvPr>
        </p:nvSpPr>
        <p:spPr/>
        <p:txBody>
          <a:bodyPr/>
          <a:lstStyle/>
          <a:p>
            <a:pPr>
              <a:defRPr/>
            </a:pPr>
            <a:fld id="{28323C33-90FD-4910-984E-0DCAC1203953}" type="slidenum">
              <a:rPr lang="en-US" smtClean="0"/>
              <a:pPr>
                <a:defRPr/>
              </a:pPr>
              <a:t>‹#›</a:t>
            </a:fld>
            <a:endParaRPr lang="en-US"/>
          </a:p>
        </p:txBody>
      </p:sp>
    </p:spTree>
    <p:extLst>
      <p:ext uri="{BB962C8B-B14F-4D97-AF65-F5344CB8AC3E}">
        <p14:creationId xmlns:p14="http://schemas.microsoft.com/office/powerpoint/2010/main" val="121957924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5D73B-47D3-8E40-9C85-CBA5A7572C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229886-FB19-5241-BBF2-2DEFEFC1D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991A68-3C02-1B47-A93A-B910CCA380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C20DE1-FBD4-F84C-BE86-9D77A5A76BF0}"/>
              </a:ext>
            </a:extLst>
          </p:cNvPr>
          <p:cNvSpPr>
            <a:spLocks noGrp="1"/>
          </p:cNvSpPr>
          <p:nvPr>
            <p:ph type="dt" sz="half" idx="10"/>
          </p:nvPr>
        </p:nvSpPr>
        <p:spPr/>
        <p:txBody>
          <a:bodyPr/>
          <a:lstStyle/>
          <a:p>
            <a:pPr>
              <a:defRPr/>
            </a:pPr>
            <a:fld id="{80DEEF68-23D3-4E0E-8B6C-8FAA9A3B2C27}" type="datetimeFigureOut">
              <a:rPr lang="en-US" smtClean="0"/>
              <a:pPr>
                <a:defRPr/>
              </a:pPr>
              <a:t>9/7/2022</a:t>
            </a:fld>
            <a:endParaRPr lang="en-US"/>
          </a:p>
        </p:txBody>
      </p:sp>
      <p:sp>
        <p:nvSpPr>
          <p:cNvPr id="6" name="Footer Placeholder 5">
            <a:extLst>
              <a:ext uri="{FF2B5EF4-FFF2-40B4-BE49-F238E27FC236}">
                <a16:creationId xmlns:a16="http://schemas.microsoft.com/office/drawing/2014/main" id="{0C7B74C4-2EF9-EC46-AE0A-5B2E86C0E62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04E3330C-B419-324B-8282-160569AB44B8}"/>
              </a:ext>
            </a:extLst>
          </p:cNvPr>
          <p:cNvSpPr>
            <a:spLocks noGrp="1"/>
          </p:cNvSpPr>
          <p:nvPr>
            <p:ph type="sldNum" sz="quarter" idx="12"/>
          </p:nvPr>
        </p:nvSpPr>
        <p:spPr/>
        <p:txBody>
          <a:bodyPr/>
          <a:lstStyle/>
          <a:p>
            <a:pPr>
              <a:defRPr/>
            </a:pPr>
            <a:fld id="{E0759F1D-328B-4074-AEE1-300BD2EF2592}" type="slidenum">
              <a:rPr lang="en-US" smtClean="0"/>
              <a:pPr>
                <a:defRPr/>
              </a:pPr>
              <a:t>‹#›</a:t>
            </a:fld>
            <a:endParaRPr lang="en-US"/>
          </a:p>
        </p:txBody>
      </p:sp>
    </p:spTree>
    <p:extLst>
      <p:ext uri="{BB962C8B-B14F-4D97-AF65-F5344CB8AC3E}">
        <p14:creationId xmlns:p14="http://schemas.microsoft.com/office/powerpoint/2010/main" val="2646845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ED9578-D088-E644-A62F-E20625B2E01A}"/>
              </a:ext>
            </a:extLst>
          </p:cNvPr>
          <p:cNvSpPr>
            <a:spLocks noGrp="1"/>
          </p:cNvSpPr>
          <p:nvPr>
            <p:ph type="title"/>
          </p:nvPr>
        </p:nvSpPr>
        <p:spPr>
          <a:xfrm>
            <a:off x="838200" y="365125"/>
            <a:ext cx="9414753"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A8757-662D-B840-BFD3-6BCF0A1159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18A35B-BCB9-A94C-803F-F0D1F67F57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7CD26D23-7119-4046-A99A-6BEB86B4DC51}" type="datetimeFigureOut">
              <a:rPr lang="en-US" smtClean="0">
                <a:solidFill>
                  <a:prstClr val="black">
                    <a:tint val="75000"/>
                  </a:prstClr>
                </a:solidFill>
              </a:rPr>
              <a:pPr defTabSz="914400"/>
              <a:t>9/7/2022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03BB5873-1FB3-214D-9E37-CC110AB99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7B0AA19-572F-464E-A4E1-B8E9565163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D9FECA5-D6F4-4598-94A7-F48AE6559A6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42722990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chart" Target="../charts/char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chart" Target="../charts/char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chart" Target="../charts/chart1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chart" Target="../charts/char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chart" Target="../charts/char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chart" Target="../charts/chart15.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chart" Target="../charts/chart16.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chart" Target="../charts/chart1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chart" Target="../charts/chart18.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chart" Target="../charts/char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chart" Target="../charts/char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8A4E6-311A-C840-9C04-98F33907CA01}"/>
              </a:ext>
            </a:extLst>
          </p:cNvPr>
          <p:cNvSpPr>
            <a:spLocks noGrp="1"/>
          </p:cNvSpPr>
          <p:nvPr>
            <p:ph type="ctrTitle"/>
          </p:nvPr>
        </p:nvSpPr>
        <p:spPr>
          <a:xfrm>
            <a:off x="1524000" y="609600"/>
            <a:ext cx="9144000" cy="2311401"/>
          </a:xfrm>
        </p:spPr>
        <p:txBody>
          <a:bodyPr>
            <a:normAutofit fontScale="90000"/>
          </a:bodyPr>
          <a:lstStyle/>
          <a:p>
            <a:r>
              <a:rPr lang="en-US" sz="4800" b="1" i="1" dirty="0">
                <a:solidFill>
                  <a:srgbClr val="002060"/>
                </a:solidFill>
              </a:rPr>
              <a:t>2022 Connecticut Community Readiness Survey </a:t>
            </a:r>
            <a:r>
              <a:rPr lang="en-US" sz="4800" b="1" i="1" dirty="0"/>
              <a:t>Results</a:t>
            </a:r>
            <a:r>
              <a:rPr lang="en-US" sz="4800" dirty="0"/>
              <a:t>: </a:t>
            </a:r>
            <a:br>
              <a:rPr lang="en-US" sz="4800" dirty="0"/>
            </a:br>
            <a:r>
              <a:rPr lang="en-US" sz="4800" b="1" i="1" dirty="0">
                <a:solidFill>
                  <a:srgbClr val="71AF47"/>
                </a:solidFill>
              </a:rPr>
              <a:t>Region 2 South Central</a:t>
            </a:r>
            <a:br>
              <a:rPr lang="en-US" sz="4800" b="1" i="1" dirty="0">
                <a:solidFill>
                  <a:srgbClr val="71AF47"/>
                </a:solidFill>
              </a:rPr>
            </a:br>
            <a:r>
              <a:rPr lang="en-US" sz="4800" b="1" i="1" dirty="0">
                <a:solidFill>
                  <a:srgbClr val="71AF47"/>
                </a:solidFill>
              </a:rPr>
              <a:t> Alliance for Prevention and Wellness</a:t>
            </a:r>
          </a:p>
        </p:txBody>
      </p:sp>
      <p:sp>
        <p:nvSpPr>
          <p:cNvPr id="3" name="Subtitle 2">
            <a:extLst>
              <a:ext uri="{FF2B5EF4-FFF2-40B4-BE49-F238E27FC236}">
                <a16:creationId xmlns:a16="http://schemas.microsoft.com/office/drawing/2014/main" id="{82576673-3863-3349-A07E-E407E5302FE4}"/>
              </a:ext>
            </a:extLst>
          </p:cNvPr>
          <p:cNvSpPr>
            <a:spLocks noGrp="1"/>
          </p:cNvSpPr>
          <p:nvPr>
            <p:ph type="subTitle" idx="1"/>
          </p:nvPr>
        </p:nvSpPr>
        <p:spPr>
          <a:xfrm>
            <a:off x="525670" y="3338287"/>
            <a:ext cx="11120279" cy="1480456"/>
          </a:xfrm>
        </p:spPr>
        <p:txBody>
          <a:bodyPr>
            <a:normAutofit lnSpcReduction="10000"/>
          </a:bodyPr>
          <a:lstStyle/>
          <a:p>
            <a:pPr>
              <a:defRPr/>
            </a:pPr>
            <a:r>
              <a:rPr lang="en-US" altLang="en-US" sz="2600" b="1" dirty="0">
                <a:solidFill>
                  <a:srgbClr val="727D84"/>
                </a:solidFill>
              </a:rPr>
              <a:t>Developed by the Department of Mental Health and Addiction Services </a:t>
            </a:r>
          </a:p>
          <a:p>
            <a:pPr>
              <a:defRPr/>
            </a:pPr>
            <a:r>
              <a:rPr lang="en-US" altLang="en-US" sz="2600" b="1" dirty="0">
                <a:solidFill>
                  <a:srgbClr val="727D84"/>
                </a:solidFill>
              </a:rPr>
              <a:t>Center for Prevention Evaluation and Statistics at UConn Health</a:t>
            </a:r>
          </a:p>
          <a:p>
            <a:pPr>
              <a:defRPr/>
            </a:pPr>
            <a:r>
              <a:rPr lang="en-US" altLang="en-US" sz="3200" b="1" dirty="0">
                <a:solidFill>
                  <a:srgbClr val="727D84"/>
                </a:solidFill>
              </a:rPr>
              <a:t>August, 2022</a:t>
            </a:r>
          </a:p>
        </p:txBody>
      </p:sp>
      <p:pic>
        <p:nvPicPr>
          <p:cNvPr id="4" name="Picture 3" descr="CPES logo final 022818">
            <a:extLst>
              <a:ext uri="{FF2B5EF4-FFF2-40B4-BE49-F238E27FC236}">
                <a16:creationId xmlns:a16="http://schemas.microsoft.com/office/drawing/2014/main" id="{4E15E2C8-51D3-EC4E-BDDA-59157548E19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1456" y="5819136"/>
            <a:ext cx="1744494" cy="873041"/>
          </a:xfrm>
          <a:prstGeom prst="rect">
            <a:avLst/>
          </a:prstGeom>
          <a:noFill/>
          <a:ln>
            <a:noFill/>
          </a:ln>
        </p:spPr>
      </p:pic>
      <p:pic>
        <p:nvPicPr>
          <p:cNvPr id="1026" name="Picture 2" descr="Image result for dmha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3074" y="5255593"/>
            <a:ext cx="2465851" cy="14859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stretch>
            <a:fillRect/>
          </a:stretch>
        </p:blipFill>
        <p:spPr>
          <a:xfrm>
            <a:off x="525670" y="5965370"/>
            <a:ext cx="2800404" cy="580571"/>
          </a:xfrm>
          <a:prstGeom prst="rect">
            <a:avLst/>
          </a:prstGeom>
        </p:spPr>
      </p:pic>
    </p:spTree>
    <p:extLst>
      <p:ext uri="{BB962C8B-B14F-4D97-AF65-F5344CB8AC3E}">
        <p14:creationId xmlns:p14="http://schemas.microsoft.com/office/powerpoint/2010/main" val="2383974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Community Attitudes Toward Substance Misuse Prevention </a:t>
            </a:r>
            <a:br>
              <a:rPr lang="en-US" sz="2800" dirty="0"/>
            </a:br>
            <a:r>
              <a:rPr lang="en-US" sz="2800" dirty="0"/>
              <a:t>[Q15]: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778373707"/>
              </p:ext>
            </p:extLst>
          </p:nvPr>
        </p:nvGraphicFramePr>
        <p:xfrm>
          <a:off x="403343" y="1238166"/>
          <a:ext cx="11200494" cy="4848309"/>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E501F6D7-A64A-7549-B6F5-12A781C063E2}"/>
              </a:ext>
            </a:extLst>
          </p:cNvPr>
          <p:cNvSpPr txBox="1"/>
          <p:nvPr/>
        </p:nvSpPr>
        <p:spPr>
          <a:xfrm>
            <a:off x="554587" y="1692249"/>
            <a:ext cx="5687583" cy="369332"/>
          </a:xfrm>
          <a:prstGeom prst="rect">
            <a:avLst/>
          </a:prstGeom>
          <a:noFill/>
        </p:spPr>
        <p:txBody>
          <a:bodyPr wrap="none" rtlCol="0">
            <a:spAutoFit/>
          </a:bodyPr>
          <a:lstStyle/>
          <a:p>
            <a:pPr algn="ctr"/>
            <a:r>
              <a:rPr lang="en-US" b="1" i="1" dirty="0">
                <a:solidFill>
                  <a:schemeClr val="accent6"/>
                </a:solidFill>
              </a:rPr>
              <a:t>Key Informant believes that most community residents ….</a:t>
            </a:r>
            <a:endParaRPr lang="en-US" b="1" dirty="0">
              <a:solidFill>
                <a:schemeClr val="accent6"/>
              </a:solidFill>
            </a:endParaRPr>
          </a:p>
        </p:txBody>
      </p:sp>
      <p:sp>
        <p:nvSpPr>
          <p:cNvPr id="8" name="TextBox 7">
            <a:extLst>
              <a:ext uri="{FF2B5EF4-FFF2-40B4-BE49-F238E27FC236}">
                <a16:creationId xmlns:a16="http://schemas.microsoft.com/office/drawing/2014/main" id="{A2D97DA4-E5C2-409C-90DA-FE1BAE4888AA}"/>
              </a:ext>
            </a:extLst>
          </p:cNvPr>
          <p:cNvSpPr txBox="1"/>
          <p:nvPr/>
        </p:nvSpPr>
        <p:spPr>
          <a:xfrm>
            <a:off x="182879" y="6459687"/>
            <a:ext cx="10151745" cy="307777"/>
          </a:xfrm>
          <a:prstGeom prst="rect">
            <a:avLst/>
          </a:prstGeom>
          <a:noFill/>
        </p:spPr>
        <p:txBody>
          <a:bodyPr wrap="square" rtlCol="0">
            <a:spAutoFit/>
          </a:bodyPr>
          <a:lstStyle/>
          <a:p>
            <a:r>
              <a:rPr lang="en-US" sz="1400" b="1" dirty="0">
                <a:solidFill>
                  <a:srgbClr val="002060"/>
                </a:solidFill>
              </a:rPr>
              <a:t>*including increased access, decreased perception of risk/harm, and changes in social/family norms</a:t>
            </a:r>
          </a:p>
        </p:txBody>
      </p:sp>
    </p:spTree>
    <p:extLst>
      <p:ext uri="{BB962C8B-B14F-4D97-AF65-F5344CB8AC3E}">
        <p14:creationId xmlns:p14="http://schemas.microsoft.com/office/powerpoint/2010/main" val="2651235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046" y="178898"/>
            <a:ext cx="9414753" cy="1325563"/>
          </a:xfrm>
        </p:spPr>
        <p:txBody>
          <a:bodyPr>
            <a:normAutofit/>
          </a:bodyPr>
          <a:lstStyle/>
          <a:p>
            <a:pPr algn="ctr"/>
            <a:r>
              <a:rPr lang="en-US" sz="2800" dirty="0"/>
              <a:t>Perceived Barriers/Assets to Substance Misuse Prevention Activities in the Community [Q18]: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3355816250"/>
              </p:ext>
            </p:extLst>
          </p:nvPr>
        </p:nvGraphicFramePr>
        <p:xfrm>
          <a:off x="292608" y="1051939"/>
          <a:ext cx="11536848" cy="5436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0122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Freeform: Shape 3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6" name="Freeform: Shape 3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F7D0945-C068-7E45-A671-13BFEAAF9519}"/>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8800" b="1" kern="1200" dirty="0">
                <a:solidFill>
                  <a:schemeClr val="accent2"/>
                </a:solidFill>
                <a:latin typeface="+mj-lt"/>
                <a:ea typeface="+mj-ea"/>
                <a:cs typeface="+mj-cs"/>
              </a:rPr>
              <a:t>Mental Health</a:t>
            </a:r>
          </a:p>
        </p:txBody>
      </p:sp>
      <p:sp>
        <p:nvSpPr>
          <p:cNvPr id="38" name="Rectangle 3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7660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036" y="291186"/>
            <a:ext cx="9414753" cy="862700"/>
          </a:xfrm>
        </p:spPr>
        <p:txBody>
          <a:bodyPr>
            <a:normAutofit/>
          </a:bodyPr>
          <a:lstStyle/>
          <a:p>
            <a:pPr algn="ctr"/>
            <a:r>
              <a:rPr lang="en-US" sz="2800" dirty="0"/>
              <a:t>Mental Health Issue of Greatest Concern for Age Groups, According to Key Informants: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2095275744"/>
              </p:ext>
            </p:extLst>
          </p:nvPr>
        </p:nvGraphicFramePr>
        <p:xfrm>
          <a:off x="289414" y="1238166"/>
          <a:ext cx="11480502" cy="5436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9064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9344"/>
            <a:ext cx="9414753" cy="1325563"/>
          </a:xfrm>
        </p:spPr>
        <p:txBody>
          <a:bodyPr>
            <a:normAutofit/>
          </a:bodyPr>
          <a:lstStyle/>
          <a:p>
            <a:pPr algn="ctr"/>
            <a:r>
              <a:rPr lang="en-US" sz="2800" dirty="0"/>
              <a:t>Community Attitudes Toward Mental Health</a:t>
            </a:r>
            <a:br>
              <a:rPr lang="en-US" sz="2800" dirty="0"/>
            </a:br>
            <a:r>
              <a:rPr lang="en-US" sz="2800" dirty="0"/>
              <a:t>[Q16]: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2828119239"/>
              </p:ext>
            </p:extLst>
          </p:nvPr>
        </p:nvGraphicFramePr>
        <p:xfrm>
          <a:off x="538425" y="1230241"/>
          <a:ext cx="11200494"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E501F6D7-A64A-7549-B6F5-12A781C063E2}"/>
              </a:ext>
            </a:extLst>
          </p:cNvPr>
          <p:cNvSpPr txBox="1"/>
          <p:nvPr/>
        </p:nvSpPr>
        <p:spPr>
          <a:xfrm>
            <a:off x="538425" y="1230241"/>
            <a:ext cx="5687583" cy="369332"/>
          </a:xfrm>
          <a:prstGeom prst="rect">
            <a:avLst/>
          </a:prstGeom>
          <a:noFill/>
        </p:spPr>
        <p:txBody>
          <a:bodyPr wrap="none" rtlCol="0">
            <a:spAutoFit/>
          </a:bodyPr>
          <a:lstStyle/>
          <a:p>
            <a:pPr algn="ctr"/>
            <a:r>
              <a:rPr lang="en-US" b="1" i="1" dirty="0">
                <a:solidFill>
                  <a:schemeClr val="accent2"/>
                </a:solidFill>
              </a:rPr>
              <a:t>Key Informant believes that most community residents ….</a:t>
            </a:r>
            <a:endParaRPr lang="en-US" b="1" dirty="0">
              <a:solidFill>
                <a:schemeClr val="accent2"/>
              </a:solidFill>
            </a:endParaRPr>
          </a:p>
        </p:txBody>
      </p:sp>
      <p:sp>
        <p:nvSpPr>
          <p:cNvPr id="8" name="TextBox 7">
            <a:extLst>
              <a:ext uri="{FF2B5EF4-FFF2-40B4-BE49-F238E27FC236}">
                <a16:creationId xmlns:a16="http://schemas.microsoft.com/office/drawing/2014/main" id="{A2D97DA4-E5C2-409C-90DA-FE1BAE4888AA}"/>
              </a:ext>
            </a:extLst>
          </p:cNvPr>
          <p:cNvSpPr txBox="1"/>
          <p:nvPr/>
        </p:nvSpPr>
        <p:spPr>
          <a:xfrm>
            <a:off x="182880" y="6459687"/>
            <a:ext cx="7781544" cy="307777"/>
          </a:xfrm>
          <a:prstGeom prst="rect">
            <a:avLst/>
          </a:prstGeom>
          <a:noFill/>
        </p:spPr>
        <p:txBody>
          <a:bodyPr wrap="square" rtlCol="0">
            <a:spAutoFit/>
          </a:bodyPr>
          <a:lstStyle/>
          <a:p>
            <a:r>
              <a:rPr lang="en-US" sz="1400" b="1" dirty="0">
                <a:solidFill>
                  <a:srgbClr val="002060"/>
                </a:solidFill>
              </a:rPr>
              <a:t>*services, supports and linkages</a:t>
            </a:r>
          </a:p>
        </p:txBody>
      </p:sp>
    </p:spTree>
    <p:extLst>
      <p:ext uri="{BB962C8B-B14F-4D97-AF65-F5344CB8AC3E}">
        <p14:creationId xmlns:p14="http://schemas.microsoft.com/office/powerpoint/2010/main" val="1898882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Perceived Barriers/Assets to Mental Health Promotion Activities</a:t>
            </a:r>
            <a:br>
              <a:rPr lang="en-US" sz="2800" dirty="0"/>
            </a:br>
            <a:r>
              <a:rPr lang="en-US" sz="2800" dirty="0"/>
              <a:t>in the Community [Q19]: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449506234"/>
              </p:ext>
            </p:extLst>
          </p:nvPr>
        </p:nvGraphicFramePr>
        <p:xfrm>
          <a:off x="285408" y="1027906"/>
          <a:ext cx="11536848" cy="5436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89296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Freeform: Shape 3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6" name="Freeform: Shape 3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F7D0945-C068-7E45-A671-13BFEAAF9519}"/>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8800" b="1" kern="1200" dirty="0">
                <a:solidFill>
                  <a:srgbClr val="C00000"/>
                </a:solidFill>
                <a:latin typeface="+mj-lt"/>
                <a:ea typeface="+mj-ea"/>
                <a:cs typeface="+mj-cs"/>
              </a:rPr>
              <a:t>Suicide</a:t>
            </a:r>
          </a:p>
        </p:txBody>
      </p:sp>
      <p:sp>
        <p:nvSpPr>
          <p:cNvPr id="38" name="Rectangle 3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7268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In your opinion, how much community support is there for suicide prevention efforts? [Q25]: APW CRS, 2020-2022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770121983"/>
              </p:ext>
            </p:extLst>
          </p:nvPr>
        </p:nvGraphicFramePr>
        <p:xfrm>
          <a:off x="538425" y="1129759"/>
          <a:ext cx="11200494" cy="5436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25311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How would you rate your community’s ability to implement suicide prevention efforts? [Q26]: APW CRS, 2020-2022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1916617360"/>
              </p:ext>
            </p:extLst>
          </p:nvPr>
        </p:nvGraphicFramePr>
        <p:xfrm>
          <a:off x="538425" y="1129759"/>
          <a:ext cx="11200494" cy="5436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15118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Awareness of Suicide Prevention Supports in Place in the Community [Q27]: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344394788"/>
              </p:ext>
            </p:extLst>
          </p:nvPr>
        </p:nvGraphicFramePr>
        <p:xfrm>
          <a:off x="74580" y="1520412"/>
          <a:ext cx="11578771" cy="515869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E501F6D7-A64A-7549-B6F5-12A781C063E2}"/>
              </a:ext>
            </a:extLst>
          </p:cNvPr>
          <p:cNvSpPr txBox="1"/>
          <p:nvPr/>
        </p:nvSpPr>
        <p:spPr>
          <a:xfrm>
            <a:off x="483185" y="1520412"/>
            <a:ext cx="7517379" cy="369332"/>
          </a:xfrm>
          <a:prstGeom prst="rect">
            <a:avLst/>
          </a:prstGeom>
          <a:noFill/>
        </p:spPr>
        <p:txBody>
          <a:bodyPr wrap="none" rtlCol="0">
            <a:spAutoFit/>
          </a:bodyPr>
          <a:lstStyle/>
          <a:p>
            <a:pPr algn="ctr"/>
            <a:r>
              <a:rPr lang="en-US" b="1" i="1" dirty="0">
                <a:solidFill>
                  <a:srgbClr val="C00000"/>
                </a:solidFill>
              </a:rPr>
              <a:t>Key Informant awareness that the following are in place in the community….</a:t>
            </a:r>
            <a:endParaRPr lang="en-US" b="1" dirty="0">
              <a:solidFill>
                <a:srgbClr val="C00000"/>
              </a:solidFill>
            </a:endParaRPr>
          </a:p>
        </p:txBody>
      </p:sp>
    </p:spTree>
    <p:extLst>
      <p:ext uri="{BB962C8B-B14F-4D97-AF65-F5344CB8AC3E}">
        <p14:creationId xmlns:p14="http://schemas.microsoft.com/office/powerpoint/2010/main" val="193906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53143" y="152402"/>
            <a:ext cx="8871857" cy="921656"/>
          </a:xfrm>
        </p:spPr>
        <p:txBody>
          <a:bodyPr/>
          <a:lstStyle/>
          <a:p>
            <a:pPr algn="ctr" eaLnBrk="1" hangingPunct="1"/>
            <a:r>
              <a:rPr lang="en-US" altLang="en-US" sz="2800" dirty="0">
                <a:latin typeface="+mn-lt"/>
              </a:rPr>
              <a:t>Connecticut Community Readiness Survey (CRS) Objectives</a:t>
            </a:r>
          </a:p>
        </p:txBody>
      </p:sp>
      <p:sp>
        <p:nvSpPr>
          <p:cNvPr id="7171" name="Rectangle 3"/>
          <p:cNvSpPr>
            <a:spLocks noGrp="1" noChangeArrowheads="1"/>
          </p:cNvSpPr>
          <p:nvPr>
            <p:ph idx="1"/>
          </p:nvPr>
        </p:nvSpPr>
        <p:spPr>
          <a:xfrm>
            <a:off x="653143" y="798286"/>
            <a:ext cx="11176000" cy="5831114"/>
          </a:xfrm>
        </p:spPr>
        <p:txBody>
          <a:bodyPr>
            <a:noAutofit/>
          </a:bodyPr>
          <a:lstStyle/>
          <a:p>
            <a:pPr>
              <a:lnSpc>
                <a:spcPct val="150000"/>
              </a:lnSpc>
              <a:spcBef>
                <a:spcPct val="0"/>
              </a:spcBef>
            </a:pPr>
            <a:r>
              <a:rPr lang="en-US" altLang="en-US" sz="2400" dirty="0">
                <a:solidFill>
                  <a:srgbClr val="002060"/>
                </a:solidFill>
              </a:rPr>
              <a:t>Assess perceived substance use problems at the local level; </a:t>
            </a:r>
          </a:p>
          <a:p>
            <a:pPr eaLnBrk="1" hangingPunct="1">
              <a:lnSpc>
                <a:spcPct val="100000"/>
              </a:lnSpc>
              <a:spcBef>
                <a:spcPct val="0"/>
              </a:spcBef>
            </a:pPr>
            <a:r>
              <a:rPr lang="en-US" altLang="en-US" sz="2400" dirty="0">
                <a:solidFill>
                  <a:srgbClr val="002060"/>
                </a:solidFill>
              </a:rPr>
              <a:t>Measure community readiness for prevention and health promotion:</a:t>
            </a:r>
          </a:p>
          <a:p>
            <a:pPr lvl="1" eaLnBrk="1" hangingPunct="1">
              <a:spcBef>
                <a:spcPct val="0"/>
              </a:spcBef>
            </a:pPr>
            <a:r>
              <a:rPr lang="en-US" altLang="en-US" dirty="0">
                <a:solidFill>
                  <a:srgbClr val="002060"/>
                </a:solidFill>
              </a:rPr>
              <a:t>Community attitudes about alcohol and drug use, mental health promotion, and suicide and problem gambling prevention;</a:t>
            </a:r>
          </a:p>
          <a:p>
            <a:pPr lvl="1" eaLnBrk="1" hangingPunct="1">
              <a:spcBef>
                <a:spcPct val="0"/>
              </a:spcBef>
            </a:pPr>
            <a:r>
              <a:rPr lang="en-US" altLang="en-US" dirty="0">
                <a:solidFill>
                  <a:srgbClr val="002060"/>
                </a:solidFill>
              </a:rPr>
              <a:t>Community support for prevention;</a:t>
            </a:r>
          </a:p>
          <a:p>
            <a:pPr lvl="1" eaLnBrk="1" hangingPunct="1">
              <a:spcBef>
                <a:spcPct val="0"/>
              </a:spcBef>
            </a:pPr>
            <a:r>
              <a:rPr lang="en-US" altLang="en-US" dirty="0">
                <a:solidFill>
                  <a:srgbClr val="002060"/>
                </a:solidFill>
              </a:rPr>
              <a:t>Perceived barriers to substance misuse prevention;</a:t>
            </a:r>
          </a:p>
          <a:p>
            <a:pPr lvl="1" eaLnBrk="1" hangingPunct="1">
              <a:spcBef>
                <a:spcPct val="0"/>
              </a:spcBef>
            </a:pPr>
            <a:r>
              <a:rPr lang="en-US" altLang="en-US" dirty="0">
                <a:solidFill>
                  <a:srgbClr val="002060"/>
                </a:solidFill>
              </a:rPr>
              <a:t>Rating of community readiness;</a:t>
            </a:r>
          </a:p>
          <a:p>
            <a:pPr eaLnBrk="1" hangingPunct="1">
              <a:lnSpc>
                <a:spcPct val="150000"/>
              </a:lnSpc>
              <a:spcBef>
                <a:spcPct val="0"/>
              </a:spcBef>
            </a:pPr>
            <a:r>
              <a:rPr lang="en-US" altLang="en-US" sz="2400" dirty="0">
                <a:solidFill>
                  <a:srgbClr val="002060"/>
                </a:solidFill>
              </a:rPr>
              <a:t>Develop a tool and methodology that DMHAS can use:</a:t>
            </a:r>
          </a:p>
          <a:p>
            <a:pPr lvl="1">
              <a:lnSpc>
                <a:spcPct val="150000"/>
              </a:lnSpc>
              <a:spcBef>
                <a:spcPct val="0"/>
              </a:spcBef>
            </a:pPr>
            <a:r>
              <a:rPr lang="en-US" altLang="en-US" sz="2000" dirty="0">
                <a:solidFill>
                  <a:srgbClr val="002060"/>
                </a:solidFill>
              </a:rPr>
              <a:t> F</a:t>
            </a:r>
            <a:r>
              <a:rPr lang="en-US" altLang="en-US" dirty="0">
                <a:solidFill>
                  <a:srgbClr val="002060"/>
                </a:solidFill>
              </a:rPr>
              <a:t>or ongoing needs assessment; </a:t>
            </a:r>
          </a:p>
          <a:p>
            <a:pPr lvl="1">
              <a:lnSpc>
                <a:spcPct val="100000"/>
              </a:lnSpc>
              <a:spcBef>
                <a:spcPct val="0"/>
              </a:spcBef>
            </a:pPr>
            <a:r>
              <a:rPr lang="en-US" altLang="en-US" dirty="0">
                <a:solidFill>
                  <a:srgbClr val="002060"/>
                </a:solidFill>
              </a:rPr>
              <a:t>To inform </a:t>
            </a:r>
            <a:r>
              <a:rPr lang="en-US" altLang="en-US">
                <a:solidFill>
                  <a:srgbClr val="002060"/>
                </a:solidFill>
              </a:rPr>
              <a:t>substance misuse </a:t>
            </a:r>
            <a:r>
              <a:rPr lang="en-US" altLang="en-US" dirty="0">
                <a:solidFill>
                  <a:srgbClr val="002060"/>
                </a:solidFill>
              </a:rPr>
              <a:t>prevention planning and mental health promotion at state and regional levels;</a:t>
            </a:r>
          </a:p>
          <a:p>
            <a:pPr lvl="1">
              <a:lnSpc>
                <a:spcPct val="150000"/>
              </a:lnSpc>
              <a:spcBef>
                <a:spcPct val="0"/>
              </a:spcBef>
            </a:pPr>
            <a:r>
              <a:rPr lang="en-US" altLang="en-US" dirty="0">
                <a:solidFill>
                  <a:srgbClr val="002060"/>
                </a:solidFill>
              </a:rPr>
              <a:t>To identify needs for training and technical assistance; </a:t>
            </a:r>
          </a:p>
          <a:p>
            <a:pPr lvl="1">
              <a:lnSpc>
                <a:spcPct val="150000"/>
              </a:lnSpc>
              <a:spcBef>
                <a:spcPct val="0"/>
              </a:spcBef>
            </a:pPr>
            <a:r>
              <a:rPr lang="en-US" altLang="en-US" dirty="0">
                <a:solidFill>
                  <a:srgbClr val="002060"/>
                </a:solidFill>
              </a:rPr>
              <a:t>To provide data to evaluate the impact of SPF-based initiatives.</a:t>
            </a:r>
          </a:p>
        </p:txBody>
      </p:sp>
    </p:spTree>
    <p:extLst>
      <p:ext uri="{BB962C8B-B14F-4D97-AF65-F5344CB8AC3E}">
        <p14:creationId xmlns:p14="http://schemas.microsoft.com/office/powerpoint/2010/main" val="985643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Freeform: Shape 3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6" name="Freeform: Shape 3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F7D0945-C068-7E45-A671-13BFEAAF9519}"/>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8800" b="1" kern="1200" dirty="0">
                <a:solidFill>
                  <a:schemeClr val="accent1"/>
                </a:solidFill>
                <a:latin typeface="+mj-lt"/>
                <a:ea typeface="+mj-ea"/>
                <a:cs typeface="+mj-cs"/>
              </a:rPr>
              <a:t>Problem Gambling</a:t>
            </a:r>
          </a:p>
        </p:txBody>
      </p:sp>
      <p:sp>
        <p:nvSpPr>
          <p:cNvPr id="38" name="Rectangle 3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3355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036" y="291186"/>
            <a:ext cx="9414753" cy="862700"/>
          </a:xfrm>
        </p:spPr>
        <p:txBody>
          <a:bodyPr>
            <a:normAutofit fontScale="90000"/>
          </a:bodyPr>
          <a:lstStyle/>
          <a:p>
            <a:pPr algn="ctr"/>
            <a:r>
              <a:rPr lang="en-US" sz="2800" dirty="0"/>
              <a:t>Perceived Age Group of Greatest Concern for Problem Gambling Behaviors and Effects, According to Key Informants </a:t>
            </a:r>
            <a:br>
              <a:rPr lang="en-US" sz="2800" dirty="0"/>
            </a:br>
            <a:r>
              <a:rPr lang="en-US" sz="2800" dirty="0"/>
              <a:t>[Q14]: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4166972723"/>
              </p:ext>
            </p:extLst>
          </p:nvPr>
        </p:nvGraphicFramePr>
        <p:xfrm>
          <a:off x="533400" y="1394813"/>
          <a:ext cx="11460893" cy="528428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65540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Community Attitudes Toward Gambling and Gaming</a:t>
            </a:r>
            <a:br>
              <a:rPr lang="en-US" sz="2800" dirty="0"/>
            </a:br>
            <a:r>
              <a:rPr lang="en-US" sz="2800" dirty="0"/>
              <a:t>[Q17]: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605474244"/>
              </p:ext>
            </p:extLst>
          </p:nvPr>
        </p:nvGraphicFramePr>
        <p:xfrm>
          <a:off x="403343" y="1238166"/>
          <a:ext cx="11200494" cy="473083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E501F6D7-A64A-7549-B6F5-12A781C063E2}"/>
              </a:ext>
            </a:extLst>
          </p:cNvPr>
          <p:cNvSpPr txBox="1"/>
          <p:nvPr/>
        </p:nvSpPr>
        <p:spPr>
          <a:xfrm>
            <a:off x="554587" y="1692249"/>
            <a:ext cx="5687583" cy="369332"/>
          </a:xfrm>
          <a:prstGeom prst="rect">
            <a:avLst/>
          </a:prstGeom>
          <a:noFill/>
        </p:spPr>
        <p:txBody>
          <a:bodyPr wrap="none" rtlCol="0">
            <a:spAutoFit/>
          </a:bodyPr>
          <a:lstStyle/>
          <a:p>
            <a:pPr algn="ctr"/>
            <a:r>
              <a:rPr lang="en-US" b="1" i="1" dirty="0">
                <a:solidFill>
                  <a:schemeClr val="accent1"/>
                </a:solidFill>
              </a:rPr>
              <a:t>Key Informant believes that most community residents ….</a:t>
            </a:r>
            <a:endParaRPr lang="en-US" b="1" dirty="0">
              <a:solidFill>
                <a:schemeClr val="accent1"/>
              </a:solidFill>
            </a:endParaRPr>
          </a:p>
        </p:txBody>
      </p:sp>
      <p:sp>
        <p:nvSpPr>
          <p:cNvPr id="8" name="TextBox 7">
            <a:extLst>
              <a:ext uri="{FF2B5EF4-FFF2-40B4-BE49-F238E27FC236}">
                <a16:creationId xmlns:a16="http://schemas.microsoft.com/office/drawing/2014/main" id="{A2D97DA4-E5C2-409C-90DA-FE1BAE4888AA}"/>
              </a:ext>
            </a:extLst>
          </p:cNvPr>
          <p:cNvSpPr txBox="1"/>
          <p:nvPr/>
        </p:nvSpPr>
        <p:spPr>
          <a:xfrm>
            <a:off x="182880" y="6459687"/>
            <a:ext cx="7781544" cy="307777"/>
          </a:xfrm>
          <a:prstGeom prst="rect">
            <a:avLst/>
          </a:prstGeom>
          <a:noFill/>
        </p:spPr>
        <p:txBody>
          <a:bodyPr wrap="square" rtlCol="0">
            <a:spAutoFit/>
          </a:bodyPr>
          <a:lstStyle/>
          <a:p>
            <a:r>
              <a:rPr lang="en-US" sz="1400" b="1" dirty="0">
                <a:solidFill>
                  <a:srgbClr val="002060"/>
                </a:solidFill>
              </a:rPr>
              <a:t>*sports betting, online casino gambling, and online lottery</a:t>
            </a:r>
          </a:p>
        </p:txBody>
      </p:sp>
    </p:spTree>
    <p:extLst>
      <p:ext uri="{BB962C8B-B14F-4D97-AF65-F5344CB8AC3E}">
        <p14:creationId xmlns:p14="http://schemas.microsoft.com/office/powerpoint/2010/main" val="1273671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How important is it to prevent problem gambling/gaming addiction in your community? [Q20]: </a:t>
            </a:r>
            <a:br>
              <a:rPr lang="en-US" sz="2800" dirty="0"/>
            </a:br>
            <a:r>
              <a:rPr lang="en-US" sz="2800" dirty="0"/>
              <a:t>APW CRS, 2020-2022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3838796364"/>
              </p:ext>
            </p:extLst>
          </p:nvPr>
        </p:nvGraphicFramePr>
        <p:xfrm>
          <a:off x="538425" y="1129759"/>
          <a:ext cx="11200494" cy="5436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93681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How would you rate your community’s ability to raise awareness about the risks of problem gambling/gaming addiction? [Q21]: APW CRS, 2020-2022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3843027009"/>
              </p:ext>
            </p:extLst>
          </p:nvPr>
        </p:nvGraphicFramePr>
        <p:xfrm>
          <a:off x="538425" y="1485899"/>
          <a:ext cx="11200494" cy="508063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89074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How aware are community residents that gambling activities* can become an addiction for some people? [Q22]: </a:t>
            </a:r>
            <a:br>
              <a:rPr lang="en-US" sz="2800" dirty="0"/>
            </a:br>
            <a:r>
              <a:rPr lang="en-US" sz="2800" dirty="0"/>
              <a:t>APW CRS, 2020-2022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60459679"/>
              </p:ext>
            </p:extLst>
          </p:nvPr>
        </p:nvGraphicFramePr>
        <p:xfrm>
          <a:off x="538425" y="1485899"/>
          <a:ext cx="11200494" cy="5080633"/>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AE62146D-3126-4C6A-8FBA-0C938C243604}"/>
              </a:ext>
            </a:extLst>
          </p:cNvPr>
          <p:cNvSpPr txBox="1"/>
          <p:nvPr/>
        </p:nvSpPr>
        <p:spPr>
          <a:xfrm>
            <a:off x="182879" y="6459687"/>
            <a:ext cx="11556039" cy="307777"/>
          </a:xfrm>
          <a:prstGeom prst="rect">
            <a:avLst/>
          </a:prstGeom>
          <a:noFill/>
        </p:spPr>
        <p:txBody>
          <a:bodyPr wrap="square" rtlCol="0">
            <a:spAutoFit/>
          </a:bodyPr>
          <a:lstStyle/>
          <a:p>
            <a:r>
              <a:rPr lang="en-US" sz="1400" b="1" dirty="0">
                <a:solidFill>
                  <a:srgbClr val="002060"/>
                </a:solidFill>
              </a:rPr>
              <a:t>*e.g. scratch-off tickets, lottery, sports betting, Keno, casino games, dice, cards, loot boxes and skins in gaming, etc.</a:t>
            </a:r>
          </a:p>
        </p:txBody>
      </p:sp>
    </p:spTree>
    <p:extLst>
      <p:ext uri="{BB962C8B-B14F-4D97-AF65-F5344CB8AC3E}">
        <p14:creationId xmlns:p14="http://schemas.microsoft.com/office/powerpoint/2010/main" val="4026351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How aware are community residents that there is treatment available for individuals experiencing problems with gambling such as individual and group counseling? [Q23]: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3823641797"/>
              </p:ext>
            </p:extLst>
          </p:nvPr>
        </p:nvGraphicFramePr>
        <p:xfrm>
          <a:off x="558163" y="1381124"/>
          <a:ext cx="10805469" cy="496633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73526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164" y="365125"/>
            <a:ext cx="10186036" cy="1325563"/>
          </a:xfrm>
        </p:spPr>
        <p:txBody>
          <a:bodyPr>
            <a:normAutofit fontScale="90000"/>
          </a:bodyPr>
          <a:lstStyle/>
          <a:p>
            <a:pPr algn="ctr"/>
            <a:r>
              <a:rPr lang="en-US" sz="2800" dirty="0"/>
              <a:t>How aware are community residents that there are resources available for persons affected (significant others, spouses, and children) from problem gambling such as individual counseling and support? [Q24]: </a:t>
            </a:r>
            <a:br>
              <a:rPr lang="en-US" sz="2800" dirty="0"/>
            </a:br>
            <a:r>
              <a:rPr lang="en-US" sz="2800" dirty="0"/>
              <a:t>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96549" y="285750"/>
            <a:ext cx="1497743" cy="766189"/>
          </a:xfrm>
          <a:prstGeom prst="rect">
            <a:avLst/>
          </a:prstGeom>
          <a:noFill/>
          <a:ln>
            <a:noFill/>
          </a:ln>
        </p:spPr>
      </p:pic>
      <p:graphicFrame>
        <p:nvGraphicFramePr>
          <p:cNvPr id="7" name="Chart 6"/>
          <p:cNvGraphicFramePr/>
          <p:nvPr>
            <p:extLst>
              <p:ext uri="{D42A27DB-BD31-4B8C-83A1-F6EECF244321}">
                <p14:modId xmlns:p14="http://schemas.microsoft.com/office/powerpoint/2010/main" val="1246401092"/>
              </p:ext>
            </p:extLst>
          </p:nvPr>
        </p:nvGraphicFramePr>
        <p:xfrm>
          <a:off x="647701" y="1690688"/>
          <a:ext cx="10715932" cy="46567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79939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Freeform: Shape 3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6" name="Freeform: Shape 3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F7D0945-C068-7E45-A671-13BFEAAF9519}"/>
              </a:ext>
            </a:extLst>
          </p:cNvPr>
          <p:cNvSpPr>
            <a:spLocks noGrp="1"/>
          </p:cNvSpPr>
          <p:nvPr>
            <p:ph type="title"/>
          </p:nvPr>
        </p:nvSpPr>
        <p:spPr>
          <a:xfrm>
            <a:off x="1524003" y="1999615"/>
            <a:ext cx="9144000" cy="2764028"/>
          </a:xfrm>
        </p:spPr>
        <p:txBody>
          <a:bodyPr vert="horz" lIns="91440" tIns="45720" rIns="91440" bIns="45720" rtlCol="0" anchor="ctr">
            <a:normAutofit fontScale="90000"/>
          </a:bodyPr>
          <a:lstStyle/>
          <a:p>
            <a:pPr algn="ctr"/>
            <a:r>
              <a:rPr lang="en-US" sz="8800" b="1" kern="1200" dirty="0">
                <a:solidFill>
                  <a:srgbClr val="7030A0"/>
                </a:solidFill>
                <a:latin typeface="+mj-lt"/>
                <a:ea typeface="+mj-ea"/>
                <a:cs typeface="+mj-cs"/>
              </a:rPr>
              <a:t>Overall Community Readiness</a:t>
            </a:r>
          </a:p>
        </p:txBody>
      </p:sp>
      <p:sp>
        <p:nvSpPr>
          <p:cNvPr id="38" name="Rectangle 3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6921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046" y="214162"/>
            <a:ext cx="9414753" cy="1325563"/>
          </a:xfrm>
        </p:spPr>
        <p:txBody>
          <a:bodyPr>
            <a:normAutofit/>
          </a:bodyPr>
          <a:lstStyle/>
          <a:p>
            <a:pPr algn="ctr"/>
            <a:r>
              <a:rPr lang="en-US" sz="2800" dirty="0"/>
              <a:t>Community Readiness to Undertake Behavioral Health Promotion Activities* [Q28]: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1425073467"/>
              </p:ext>
            </p:extLst>
          </p:nvPr>
        </p:nvGraphicFramePr>
        <p:xfrm>
          <a:off x="165100" y="1129759"/>
          <a:ext cx="11829193"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E501F6D7-A64A-7549-B6F5-12A781C063E2}"/>
              </a:ext>
            </a:extLst>
          </p:cNvPr>
          <p:cNvSpPr txBox="1"/>
          <p:nvPr/>
        </p:nvSpPr>
        <p:spPr>
          <a:xfrm>
            <a:off x="623254" y="1687441"/>
            <a:ext cx="5657831" cy="369332"/>
          </a:xfrm>
          <a:prstGeom prst="rect">
            <a:avLst/>
          </a:prstGeom>
          <a:noFill/>
        </p:spPr>
        <p:txBody>
          <a:bodyPr wrap="none" rtlCol="0">
            <a:spAutoFit/>
          </a:bodyPr>
          <a:lstStyle/>
          <a:p>
            <a:pPr algn="ctr"/>
            <a:r>
              <a:rPr lang="en-US" b="1" i="1" dirty="0">
                <a:solidFill>
                  <a:srgbClr val="7030A0"/>
                </a:solidFill>
              </a:rPr>
              <a:t>Key Informant believes that the community is ready to….</a:t>
            </a:r>
            <a:endParaRPr lang="en-US" b="1" dirty="0">
              <a:solidFill>
                <a:srgbClr val="7030A0"/>
              </a:solidFill>
            </a:endParaRPr>
          </a:p>
        </p:txBody>
      </p:sp>
      <p:sp>
        <p:nvSpPr>
          <p:cNvPr id="6" name="TextBox 1">
            <a:extLst>
              <a:ext uri="{FF2B5EF4-FFF2-40B4-BE49-F238E27FC236}">
                <a16:creationId xmlns:a16="http://schemas.microsoft.com/office/drawing/2014/main" id="{FB8B028A-44BA-4E4B-BE32-25E8F1A42513}"/>
              </a:ext>
            </a:extLst>
          </p:cNvPr>
          <p:cNvSpPr txBox="1"/>
          <p:nvPr/>
        </p:nvSpPr>
        <p:spPr>
          <a:xfrm>
            <a:off x="266373" y="6492874"/>
            <a:ext cx="8794499" cy="36512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a:solidFill>
                  <a:srgbClr val="002060"/>
                </a:solidFill>
                <a:latin typeface="Arial" panose="020B0604020202020204" pitchFamily="34" charset="0"/>
                <a:cs typeface="Arial" panose="020B0604020202020204" pitchFamily="34" charset="0"/>
              </a:rPr>
              <a:t>*Behavioral Health Promotion Activities includes substance misuse prevention and mental health promotion activities.</a:t>
            </a:r>
          </a:p>
        </p:txBody>
      </p:sp>
    </p:spTree>
    <p:extLst>
      <p:ext uri="{BB962C8B-B14F-4D97-AF65-F5344CB8AC3E}">
        <p14:creationId xmlns:p14="http://schemas.microsoft.com/office/powerpoint/2010/main" val="4201871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7029" y="223836"/>
            <a:ext cx="9521371" cy="582409"/>
          </a:xfrm>
        </p:spPr>
        <p:txBody>
          <a:bodyPr>
            <a:normAutofit/>
          </a:bodyPr>
          <a:lstStyle/>
          <a:p>
            <a:pPr eaLnBrk="1" hangingPunct="1"/>
            <a:r>
              <a:rPr lang="en-US" altLang="en-US" sz="2800" dirty="0">
                <a:latin typeface="+mn-lt"/>
              </a:rPr>
              <a:t>Connecticut Community Readiness Survey (CRS) Approach</a:t>
            </a:r>
          </a:p>
        </p:txBody>
      </p:sp>
      <p:sp>
        <p:nvSpPr>
          <p:cNvPr id="8195" name="Rectangle 3"/>
          <p:cNvSpPr>
            <a:spLocks noGrp="1" noChangeArrowheads="1"/>
          </p:cNvSpPr>
          <p:nvPr>
            <p:ph idx="1"/>
          </p:nvPr>
        </p:nvSpPr>
        <p:spPr>
          <a:xfrm>
            <a:off x="270153" y="806245"/>
            <a:ext cx="9902547" cy="5551555"/>
          </a:xfrm>
        </p:spPr>
        <p:txBody>
          <a:bodyPr>
            <a:noAutofit/>
          </a:bodyPr>
          <a:lstStyle/>
          <a:p>
            <a:pPr eaLnBrk="1" hangingPunct="1">
              <a:spcBef>
                <a:spcPct val="0"/>
              </a:spcBef>
            </a:pPr>
            <a:r>
              <a:rPr lang="en-US" altLang="en-US" sz="2200" dirty="0">
                <a:solidFill>
                  <a:srgbClr val="002060"/>
                </a:solidFill>
              </a:rPr>
              <a:t>Instrument developed through a consensus process involving DMHAS, its Resource Links, and UConn Health/CPES;</a:t>
            </a:r>
          </a:p>
          <a:p>
            <a:pPr eaLnBrk="1" hangingPunct="1">
              <a:lnSpc>
                <a:spcPct val="150000"/>
              </a:lnSpc>
              <a:spcBef>
                <a:spcPct val="0"/>
              </a:spcBef>
            </a:pPr>
            <a:r>
              <a:rPr lang="en-US" altLang="en-US" sz="2200" dirty="0">
                <a:solidFill>
                  <a:srgbClr val="002060"/>
                </a:solidFill>
              </a:rPr>
              <a:t>Administered biannually statewide since 2006;</a:t>
            </a:r>
          </a:p>
          <a:p>
            <a:pPr eaLnBrk="1" hangingPunct="1">
              <a:lnSpc>
                <a:spcPct val="150000"/>
              </a:lnSpc>
              <a:spcBef>
                <a:spcPct val="0"/>
              </a:spcBef>
            </a:pPr>
            <a:r>
              <a:rPr lang="en-US" altLang="en-US" sz="2200" dirty="0">
                <a:solidFill>
                  <a:srgbClr val="002060"/>
                </a:solidFill>
              </a:rPr>
              <a:t>Web-based survey implementation;</a:t>
            </a:r>
          </a:p>
          <a:p>
            <a:pPr>
              <a:lnSpc>
                <a:spcPct val="150000"/>
              </a:lnSpc>
              <a:spcBef>
                <a:spcPct val="0"/>
              </a:spcBef>
            </a:pPr>
            <a:r>
              <a:rPr lang="en-US" altLang="en-US" sz="2200" dirty="0">
                <a:solidFill>
                  <a:srgbClr val="002060"/>
                </a:solidFill>
              </a:rPr>
              <a:t>CT Clearinghouse coordinates e-mail distribution of the survey;</a:t>
            </a:r>
          </a:p>
          <a:p>
            <a:pPr eaLnBrk="1" hangingPunct="1">
              <a:lnSpc>
                <a:spcPct val="100000"/>
              </a:lnSpc>
              <a:spcBef>
                <a:spcPct val="0"/>
              </a:spcBef>
            </a:pPr>
            <a:r>
              <a:rPr lang="en-US" altLang="en-US" sz="2200" dirty="0">
                <a:solidFill>
                  <a:srgbClr val="002060"/>
                </a:solidFill>
              </a:rPr>
              <a:t>Regional Behavioral Health Action Organizations identify 5-10 key informants per town/city to survey; </a:t>
            </a:r>
          </a:p>
          <a:p>
            <a:pPr eaLnBrk="1" hangingPunct="1">
              <a:lnSpc>
                <a:spcPct val="100000"/>
              </a:lnSpc>
              <a:spcBef>
                <a:spcPct val="0"/>
              </a:spcBef>
            </a:pPr>
            <a:r>
              <a:rPr lang="en-US" altLang="en-US" sz="2200" dirty="0">
                <a:solidFill>
                  <a:srgbClr val="002060"/>
                </a:solidFill>
              </a:rPr>
              <a:t>RBHAOs conduct active outreach and follow up with key informants to encourage participation and maximize responses; </a:t>
            </a:r>
          </a:p>
          <a:p>
            <a:pPr eaLnBrk="1" hangingPunct="1">
              <a:lnSpc>
                <a:spcPct val="100000"/>
              </a:lnSpc>
              <a:spcBef>
                <a:spcPct val="0"/>
              </a:spcBef>
            </a:pPr>
            <a:r>
              <a:rPr lang="en-US" altLang="en-US" sz="2200" dirty="0">
                <a:solidFill>
                  <a:srgbClr val="002060"/>
                </a:solidFill>
              </a:rPr>
              <a:t>Response tracking and data analysis by the DMHAS Center for Prevention Evaluation and Statistics at UConn Health;</a:t>
            </a:r>
          </a:p>
          <a:p>
            <a:r>
              <a:rPr lang="en-US" altLang="en-US" sz="2200" dirty="0">
                <a:solidFill>
                  <a:srgbClr val="002060"/>
                </a:solidFill>
              </a:rPr>
              <a:t>State and regional results are disseminated to RBHAOs to support planning;</a:t>
            </a:r>
          </a:p>
          <a:p>
            <a:r>
              <a:rPr lang="en-US" altLang="en-US" sz="2200" dirty="0">
                <a:solidFill>
                  <a:srgbClr val="002060"/>
                </a:solidFill>
              </a:rPr>
              <a:t>This approach resulted in </a:t>
            </a:r>
            <a:r>
              <a:rPr lang="en-US" altLang="en-US" sz="2200" b="1" dirty="0">
                <a:solidFill>
                  <a:srgbClr val="C00000"/>
                </a:solidFill>
                <a:effectLst>
                  <a:outerShdw blurRad="38100" dist="38100" dir="2700000" algn="tl">
                    <a:srgbClr val="000000">
                      <a:alpha val="43137"/>
                    </a:srgbClr>
                  </a:outerShdw>
                </a:effectLst>
              </a:rPr>
              <a:t>1202</a:t>
            </a:r>
            <a:r>
              <a:rPr lang="en-US" altLang="en-US" sz="2200" dirty="0">
                <a:solidFill>
                  <a:srgbClr val="002060"/>
                </a:solidFill>
              </a:rPr>
              <a:t> responses to the 2022 CRS survey statewide, a </a:t>
            </a:r>
            <a:r>
              <a:rPr lang="en-US" altLang="en-US" sz="2200" b="1" dirty="0">
                <a:solidFill>
                  <a:srgbClr val="C00000"/>
                </a:solidFill>
                <a:effectLst>
                  <a:outerShdw blurRad="38100" dist="38100" dir="2700000" algn="tl">
                    <a:srgbClr val="000000">
                      <a:alpha val="43137"/>
                    </a:srgbClr>
                  </a:outerShdw>
                </a:effectLst>
              </a:rPr>
              <a:t>76.6%</a:t>
            </a:r>
            <a:r>
              <a:rPr lang="en-US" altLang="en-US" sz="2200" b="1" dirty="0">
                <a:solidFill>
                  <a:srgbClr val="002060"/>
                </a:solidFill>
              </a:rPr>
              <a:t> </a:t>
            </a:r>
            <a:r>
              <a:rPr lang="en-US" altLang="en-US" sz="2200" dirty="0">
                <a:solidFill>
                  <a:srgbClr val="002060"/>
                </a:solidFill>
              </a:rPr>
              <a:t>response rate based on the established key informant survey sample, with representation in </a:t>
            </a:r>
            <a:r>
              <a:rPr lang="en-US" altLang="en-US" sz="2200" b="1" dirty="0">
                <a:solidFill>
                  <a:srgbClr val="C00000"/>
                </a:solidFill>
                <a:effectLst>
                  <a:outerShdw blurRad="38100" dist="38100" dir="2700000" algn="tl">
                    <a:srgbClr val="000000">
                      <a:alpha val="43137"/>
                    </a:srgbClr>
                  </a:outerShdw>
                </a:effectLst>
              </a:rPr>
              <a:t>all 169 </a:t>
            </a:r>
            <a:r>
              <a:rPr lang="en-US" altLang="en-US" sz="2200" dirty="0">
                <a:solidFill>
                  <a:srgbClr val="002060"/>
                </a:solidFill>
              </a:rPr>
              <a:t>Connecticut communities.</a:t>
            </a:r>
          </a:p>
        </p:txBody>
      </p:sp>
    </p:spTree>
    <p:extLst>
      <p:ext uri="{BB962C8B-B14F-4D97-AF65-F5344CB8AC3E}">
        <p14:creationId xmlns:p14="http://schemas.microsoft.com/office/powerpoint/2010/main" val="986139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Key Informant Ratings of the Community Stage of Readiness </a:t>
            </a:r>
            <a:br>
              <a:rPr lang="en-US" sz="2800" dirty="0"/>
            </a:br>
            <a:r>
              <a:rPr lang="en-US" sz="2800" dirty="0"/>
              <a:t>for </a:t>
            </a:r>
            <a:r>
              <a:rPr lang="en-US" sz="2800" b="1" u="sng" dirty="0"/>
              <a:t>Substance Misuse Prevention</a:t>
            </a:r>
            <a:r>
              <a:rPr lang="en-US" sz="2800" b="1" dirty="0"/>
              <a:t> </a:t>
            </a:r>
            <a:r>
              <a:rPr lang="en-US" sz="2800" dirty="0"/>
              <a:t>[Q29]: APW CRS, 2022</a:t>
            </a:r>
          </a:p>
        </p:txBody>
      </p:sp>
      <p:graphicFrame>
        <p:nvGraphicFramePr>
          <p:cNvPr id="4" name="Content Placeholder 3">
            <a:extLst>
              <a:ext uri="{FF2B5EF4-FFF2-40B4-BE49-F238E27FC236}">
                <a16:creationId xmlns:a16="http://schemas.microsoft.com/office/drawing/2014/main" id="{2005DAB0-B7B2-8943-89A7-1B50EC6CBC27}"/>
              </a:ext>
            </a:extLst>
          </p:cNvPr>
          <p:cNvGraphicFramePr>
            <a:graphicFrameLocks noGrp="1"/>
          </p:cNvGraphicFramePr>
          <p:nvPr>
            <p:ph idx="1"/>
            <p:extLst>
              <p:ext uri="{D42A27DB-BD31-4B8C-83A1-F6EECF244321}">
                <p14:modId xmlns:p14="http://schemas.microsoft.com/office/powerpoint/2010/main" val="121707464"/>
              </p:ext>
            </p:extLst>
          </p:nvPr>
        </p:nvGraphicFramePr>
        <p:xfrm>
          <a:off x="838200" y="1615900"/>
          <a:ext cx="10515600" cy="4343400"/>
        </p:xfrm>
        <a:graphic>
          <a:graphicData uri="http://schemas.openxmlformats.org/drawingml/2006/table">
            <a:tbl>
              <a:tblPr firstRow="1" bandRow="1">
                <a:tableStyleId>{93296810-A885-4BE3-A3E7-6D5BEEA58F35}</a:tableStyleId>
              </a:tblPr>
              <a:tblGrid>
                <a:gridCol w="9538252">
                  <a:extLst>
                    <a:ext uri="{9D8B030D-6E8A-4147-A177-3AD203B41FA5}">
                      <a16:colId xmlns:a16="http://schemas.microsoft.com/office/drawing/2014/main" val="2292344864"/>
                    </a:ext>
                  </a:extLst>
                </a:gridCol>
                <a:gridCol w="977348">
                  <a:extLst>
                    <a:ext uri="{9D8B030D-6E8A-4147-A177-3AD203B41FA5}">
                      <a16:colId xmlns:a16="http://schemas.microsoft.com/office/drawing/2014/main" val="3233150570"/>
                    </a:ext>
                  </a:extLst>
                </a:gridCol>
              </a:tblGrid>
              <a:tr h="473398">
                <a:tc>
                  <a:txBody>
                    <a:bodyPr/>
                    <a:lstStyle/>
                    <a:p>
                      <a:r>
                        <a:rPr lang="en-US" dirty="0"/>
                        <a:t>Community Stage of Readiness for Substance Misuse Prevention: APW (weighted n=195) </a:t>
                      </a:r>
                    </a:p>
                    <a:p>
                      <a:r>
                        <a:rPr lang="en-US" dirty="0">
                          <a:solidFill>
                            <a:srgbClr val="002060"/>
                          </a:solidFill>
                        </a:rPr>
                        <a:t>Mean=5.36 (SD=2.05)</a:t>
                      </a:r>
                    </a:p>
                  </a:txBody>
                  <a:tcPr/>
                </a:tc>
                <a:tc>
                  <a:txBody>
                    <a:bodyPr/>
                    <a:lstStyle/>
                    <a:p>
                      <a:pPr marL="0" indent="0">
                        <a:tabLst>
                          <a:tab pos="452438" algn="l"/>
                        </a:tabLst>
                      </a:pPr>
                      <a:endParaRPr lang="en-US" dirty="0"/>
                    </a:p>
                    <a:p>
                      <a:pPr marL="0" indent="0">
                        <a:tabLst>
                          <a:tab pos="452438" algn="l"/>
                        </a:tabLst>
                      </a:pPr>
                      <a:r>
                        <a:rPr lang="en-US" dirty="0"/>
                        <a:t>Percent</a:t>
                      </a:r>
                    </a:p>
                  </a:txBody>
                  <a:tcPr/>
                </a:tc>
                <a:extLst>
                  <a:ext uri="{0D108BD9-81ED-4DB2-BD59-A6C34878D82A}">
                    <a16:rowId xmlns:a16="http://schemas.microsoft.com/office/drawing/2014/main" val="1238025605"/>
                  </a:ext>
                </a:extLst>
              </a:tr>
              <a:tr h="320040">
                <a:tc>
                  <a:txBody>
                    <a:bodyPr/>
                    <a:lstStyle/>
                    <a:p>
                      <a:r>
                        <a:rPr lang="en-US" sz="1200" b="1" kern="1200" dirty="0">
                          <a:solidFill>
                            <a:srgbClr val="002060"/>
                          </a:solidFill>
                          <a:effectLst/>
                        </a:rPr>
                        <a:t>1 - This town/city tolerates or encourages substance misuse.</a:t>
                      </a:r>
                      <a:r>
                        <a:rPr lang="en-US" sz="1200" b="1" dirty="0">
                          <a:solidFill>
                            <a:srgbClr val="002060"/>
                          </a:solidFill>
                          <a:effectLst/>
                        </a:rPr>
                        <a:t> </a:t>
                      </a:r>
                      <a:endParaRPr lang="en-US" sz="1200" b="1" dirty="0">
                        <a:solidFill>
                          <a:srgbClr val="002060"/>
                        </a:solidFill>
                      </a:endParaRPr>
                    </a:p>
                  </a:txBody>
                  <a:tcPr anchor="ctr"/>
                </a:tc>
                <a:tc>
                  <a:txBody>
                    <a:bodyPr/>
                    <a:lstStyle/>
                    <a:p>
                      <a:pPr marL="9525" indent="0" algn="ctr">
                        <a:tabLst/>
                      </a:pPr>
                      <a:r>
                        <a:rPr lang="en-US" sz="1200" b="1" kern="1200" dirty="0">
                          <a:solidFill>
                            <a:srgbClr val="002060"/>
                          </a:solidFill>
                          <a:effectLst/>
                        </a:rPr>
                        <a:t>2.1</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654446493"/>
                  </a:ext>
                </a:extLst>
              </a:tr>
              <a:tr h="320040">
                <a:tc>
                  <a:txBody>
                    <a:bodyPr/>
                    <a:lstStyle/>
                    <a:p>
                      <a:r>
                        <a:rPr lang="en-US" sz="1200" b="1" kern="1200" dirty="0">
                          <a:solidFill>
                            <a:srgbClr val="002060"/>
                          </a:solidFill>
                          <a:effectLst/>
                        </a:rPr>
                        <a:t>2 - This town/city has little or no recognition of the substance misuse problem.</a:t>
                      </a:r>
                      <a:r>
                        <a:rPr lang="en-US" sz="1200" b="1" dirty="0">
                          <a:solidFill>
                            <a:srgbClr val="002060"/>
                          </a:solidFill>
                          <a:effectLst/>
                        </a:rPr>
                        <a:t> </a:t>
                      </a:r>
                      <a:endParaRPr lang="en-US" sz="1200" b="1" dirty="0">
                        <a:solidFill>
                          <a:srgbClr val="002060"/>
                        </a:solidFill>
                      </a:endParaRPr>
                    </a:p>
                  </a:txBody>
                  <a:tcPr anchor="ctr"/>
                </a:tc>
                <a:tc>
                  <a:txBody>
                    <a:bodyPr/>
                    <a:lstStyle/>
                    <a:p>
                      <a:pPr algn="ctr"/>
                      <a:r>
                        <a:rPr lang="en-US" sz="1200" b="1" kern="1200" dirty="0">
                          <a:solidFill>
                            <a:srgbClr val="002060"/>
                          </a:solidFill>
                          <a:effectLst/>
                        </a:rPr>
                        <a:t>7.6</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86466167"/>
                  </a:ext>
                </a:extLst>
              </a:tr>
              <a:tr h="457200">
                <a:tc>
                  <a:txBody>
                    <a:bodyPr/>
                    <a:lstStyle/>
                    <a:p>
                      <a:r>
                        <a:rPr lang="en-US" sz="1200" b="1" kern="1200" dirty="0">
                          <a:solidFill>
                            <a:srgbClr val="002060"/>
                          </a:solidFill>
                          <a:effectLst/>
                        </a:rPr>
                        <a:t>3 - This town/city believes that there is a substance misuse problem, but awareness of the issue is only linked to one or two incidents involving substance misuse.</a:t>
                      </a:r>
                      <a:r>
                        <a:rPr lang="en-US" sz="1200" b="1" dirty="0">
                          <a:solidFill>
                            <a:srgbClr val="002060"/>
                          </a:solidFill>
                          <a:effectLst/>
                        </a:rPr>
                        <a:t> </a:t>
                      </a:r>
                      <a:endParaRPr lang="en-US" sz="1200" b="1" dirty="0">
                        <a:solidFill>
                          <a:srgbClr val="002060"/>
                        </a:solidFill>
                      </a:endParaRPr>
                    </a:p>
                  </a:txBody>
                  <a:tcPr anchor="ctr"/>
                </a:tc>
                <a:tc>
                  <a:txBody>
                    <a:bodyPr/>
                    <a:lstStyle/>
                    <a:p>
                      <a:pPr algn="ctr"/>
                      <a:r>
                        <a:rPr lang="en-US" sz="1200" b="1" kern="1200" dirty="0">
                          <a:solidFill>
                            <a:srgbClr val="002060"/>
                          </a:solidFill>
                          <a:effectLst/>
                        </a:rPr>
                        <a:t>9.4</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4006956238"/>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4 - This town/city recognizes the substance misuse problem and leaders on the issue are identifiable, but little planning has been done to address problems and risk factors.</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a:solidFill>
                            <a:srgbClr val="002060"/>
                          </a:solidFill>
                          <a:effectLst/>
                        </a:rPr>
                        <a:t>20.0</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596314602"/>
                  </a:ext>
                </a:extLst>
              </a:tr>
              <a:tr h="320040">
                <a:tc>
                  <a:txBody>
                    <a:bodyPr/>
                    <a:lstStyle/>
                    <a:p>
                      <a:r>
                        <a:rPr lang="en-US" sz="1200" b="1" kern="1200" dirty="0">
                          <a:solidFill>
                            <a:srgbClr val="002060"/>
                          </a:solidFill>
                          <a:effectLst/>
                        </a:rPr>
                        <a:t>5 - This town/city is planning for substance misuse prevention and focuses on practical details, including seeking funds for prevention efforts.</a:t>
                      </a:r>
                      <a:r>
                        <a:rPr lang="en-US" sz="1200" b="1" dirty="0">
                          <a:solidFill>
                            <a:srgbClr val="002060"/>
                          </a:solidFill>
                          <a:effectLst/>
                        </a:rPr>
                        <a:t> </a:t>
                      </a:r>
                      <a:endParaRPr lang="en-US" sz="1200" b="1" dirty="0">
                        <a:solidFill>
                          <a:srgbClr val="002060"/>
                        </a:solidFill>
                      </a:endParaRPr>
                    </a:p>
                  </a:txBody>
                  <a:tcPr anchor="ctr"/>
                </a:tc>
                <a:tc>
                  <a:txBody>
                    <a:bodyPr/>
                    <a:lstStyle/>
                    <a:p>
                      <a:pPr algn="ctr"/>
                      <a:r>
                        <a:rPr lang="en-US" sz="1200" b="1" kern="1200" dirty="0">
                          <a:solidFill>
                            <a:srgbClr val="002060"/>
                          </a:solidFill>
                          <a:effectLst/>
                        </a:rPr>
                        <a:t>13.2</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1025420599"/>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6 - This town/city has enough information to justify a substance misuse prevention program and there is great enthusiasm for the initiative as it begins.</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a:solidFill>
                            <a:srgbClr val="002060"/>
                          </a:solidFill>
                          <a:effectLst/>
                        </a:rPr>
                        <a:t>10.9</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2378615237"/>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7 - This town/city has created policies and/or more than one substance misuse prevention program is running with financial support and trained staff.</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a:solidFill>
                            <a:srgbClr val="002060"/>
                          </a:solidFill>
                          <a:effectLst/>
                        </a:rPr>
                        <a:t>20.7</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75730928"/>
                  </a:ext>
                </a:extLst>
              </a:tr>
              <a:tr h="457200">
                <a:tc>
                  <a:txBody>
                    <a:bodyPr/>
                    <a:lstStyle/>
                    <a:p>
                      <a:r>
                        <a:rPr lang="en-US" sz="1200" b="1" kern="1200" dirty="0">
                          <a:solidFill>
                            <a:srgbClr val="002060"/>
                          </a:solidFill>
                          <a:effectLst/>
                        </a:rPr>
                        <a:t>8 - This town/city views standard substance misuse programs as valuable, new programs are being developed to reach out to at-risk populations and there is ongoing sophisticated evaluation of current efforts.</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a:solidFill>
                            <a:srgbClr val="002060"/>
                          </a:solidFill>
                          <a:effectLst/>
                        </a:rPr>
                        <a:t>11.5</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55088368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9 - This town/city has detailed and sophisticated knowledge of prevalence, risk factors, and substance misuse program effectiveness and the programming is tailored by trained staff to address risk factors within the community.</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a:solidFill>
                            <a:srgbClr val="002060"/>
                          </a:solidFill>
                          <a:effectLst/>
                        </a:rPr>
                        <a:t>4.7</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1787173441"/>
                  </a:ext>
                </a:extLst>
              </a:tr>
            </a:tbl>
          </a:graphicData>
        </a:graphic>
      </p:graphicFrame>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spTree>
    <p:extLst>
      <p:ext uri="{BB962C8B-B14F-4D97-AF65-F5344CB8AC3E}">
        <p14:creationId xmlns:p14="http://schemas.microsoft.com/office/powerpoint/2010/main" val="2687902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Key Informant Ratings of the Community Stage of Readiness </a:t>
            </a:r>
            <a:br>
              <a:rPr lang="en-US" sz="2800" dirty="0"/>
            </a:br>
            <a:r>
              <a:rPr lang="en-US" sz="2800" dirty="0"/>
              <a:t>for </a:t>
            </a:r>
            <a:r>
              <a:rPr lang="en-US" sz="2800" b="1" u="sng" dirty="0"/>
              <a:t>Mental Health Promotion</a:t>
            </a:r>
            <a:r>
              <a:rPr lang="en-US" sz="2800" dirty="0"/>
              <a:t> [Q30]: APW CRS, 2022</a:t>
            </a:r>
          </a:p>
        </p:txBody>
      </p:sp>
      <p:graphicFrame>
        <p:nvGraphicFramePr>
          <p:cNvPr id="4" name="Content Placeholder 3">
            <a:extLst>
              <a:ext uri="{FF2B5EF4-FFF2-40B4-BE49-F238E27FC236}">
                <a16:creationId xmlns:a16="http://schemas.microsoft.com/office/drawing/2014/main" id="{2005DAB0-B7B2-8943-89A7-1B50EC6CBC27}"/>
              </a:ext>
            </a:extLst>
          </p:cNvPr>
          <p:cNvGraphicFramePr>
            <a:graphicFrameLocks noGrp="1"/>
          </p:cNvGraphicFramePr>
          <p:nvPr>
            <p:ph idx="1"/>
            <p:extLst>
              <p:ext uri="{D42A27DB-BD31-4B8C-83A1-F6EECF244321}">
                <p14:modId xmlns:p14="http://schemas.microsoft.com/office/powerpoint/2010/main" val="3479945172"/>
              </p:ext>
            </p:extLst>
          </p:nvPr>
        </p:nvGraphicFramePr>
        <p:xfrm>
          <a:off x="838200" y="1615900"/>
          <a:ext cx="10515600" cy="4069080"/>
        </p:xfrm>
        <a:graphic>
          <a:graphicData uri="http://schemas.openxmlformats.org/drawingml/2006/table">
            <a:tbl>
              <a:tblPr firstRow="1" bandRow="1">
                <a:tableStyleId>{21E4AEA4-8DFA-4A89-87EB-49C32662AFE0}</a:tableStyleId>
              </a:tblPr>
              <a:tblGrid>
                <a:gridCol w="9538252">
                  <a:extLst>
                    <a:ext uri="{9D8B030D-6E8A-4147-A177-3AD203B41FA5}">
                      <a16:colId xmlns:a16="http://schemas.microsoft.com/office/drawing/2014/main" val="2292344864"/>
                    </a:ext>
                  </a:extLst>
                </a:gridCol>
                <a:gridCol w="977348">
                  <a:extLst>
                    <a:ext uri="{9D8B030D-6E8A-4147-A177-3AD203B41FA5}">
                      <a16:colId xmlns:a16="http://schemas.microsoft.com/office/drawing/2014/main" val="3233150570"/>
                    </a:ext>
                  </a:extLst>
                </a:gridCol>
              </a:tblGrid>
              <a:tr h="411480">
                <a:tc>
                  <a:txBody>
                    <a:bodyPr/>
                    <a:lstStyle/>
                    <a:p>
                      <a:r>
                        <a:rPr lang="en-US" dirty="0"/>
                        <a:t>Community Stage of Readiness for Mental Health</a:t>
                      </a:r>
                      <a:r>
                        <a:rPr lang="en-US" baseline="0" dirty="0"/>
                        <a:t> Promotion</a:t>
                      </a:r>
                      <a:r>
                        <a:rPr lang="en-US" dirty="0"/>
                        <a:t>: APW (weighted n=196)</a:t>
                      </a:r>
                    </a:p>
                    <a:p>
                      <a:r>
                        <a:rPr lang="en-US" dirty="0">
                          <a:solidFill>
                            <a:srgbClr val="002060"/>
                          </a:solidFill>
                        </a:rPr>
                        <a:t>Mean=5.11 (SD=2.14)</a:t>
                      </a:r>
                    </a:p>
                  </a:txBody>
                  <a:tcPr anchor="ctr"/>
                </a:tc>
                <a:tc>
                  <a:txBody>
                    <a:bodyPr/>
                    <a:lstStyle/>
                    <a:p>
                      <a:pPr marL="0" indent="0">
                        <a:tabLst>
                          <a:tab pos="452438" algn="l"/>
                        </a:tabLst>
                      </a:pPr>
                      <a:r>
                        <a:rPr lang="en-US" dirty="0"/>
                        <a:t>Percent</a:t>
                      </a:r>
                    </a:p>
                  </a:txBody>
                  <a:tcPr anchor="ctr"/>
                </a:tc>
                <a:extLst>
                  <a:ext uri="{0D108BD9-81ED-4DB2-BD59-A6C34878D82A}">
                    <a16:rowId xmlns:a16="http://schemas.microsoft.com/office/drawing/2014/main" val="1238025605"/>
                  </a:ext>
                </a:extLst>
              </a:tr>
              <a:tr h="320040">
                <a:tc>
                  <a:txBody>
                    <a:bodyPr/>
                    <a:lstStyle/>
                    <a:p>
                      <a:r>
                        <a:rPr lang="en-US" sz="1200" b="1" kern="1200" dirty="0">
                          <a:solidFill>
                            <a:srgbClr val="002060"/>
                          </a:solidFill>
                          <a:effectLst/>
                        </a:rPr>
                        <a:t>1 - This town/city is unsupportive of those with mental health issues.</a:t>
                      </a:r>
                      <a:r>
                        <a:rPr lang="en-US" sz="1200" b="1" dirty="0">
                          <a:solidFill>
                            <a:srgbClr val="002060"/>
                          </a:solidFill>
                          <a:effectLst/>
                        </a:rPr>
                        <a:t> </a:t>
                      </a:r>
                      <a:endParaRPr lang="en-US" sz="1200" b="1" dirty="0">
                        <a:solidFill>
                          <a:srgbClr val="002060"/>
                        </a:solidFill>
                      </a:endParaRPr>
                    </a:p>
                  </a:txBody>
                  <a:tcPr anchor="ctr"/>
                </a:tc>
                <a:tc>
                  <a:txBody>
                    <a:bodyPr/>
                    <a:lstStyle/>
                    <a:p>
                      <a:pPr marL="9525" indent="0" algn="ctr">
                        <a:tabLst/>
                      </a:pPr>
                      <a:r>
                        <a:rPr lang="en-US" sz="1200" b="1" kern="1200" dirty="0">
                          <a:solidFill>
                            <a:srgbClr val="002060"/>
                          </a:solidFill>
                          <a:effectLst/>
                        </a:rPr>
                        <a:t>0.9</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654446493"/>
                  </a:ext>
                </a:extLst>
              </a:tr>
              <a:tr h="320040">
                <a:tc>
                  <a:txBody>
                    <a:bodyPr/>
                    <a:lstStyle/>
                    <a:p>
                      <a:r>
                        <a:rPr lang="en-US" sz="1200" b="1" kern="1200" dirty="0">
                          <a:solidFill>
                            <a:srgbClr val="002060"/>
                          </a:solidFill>
                          <a:effectLst/>
                        </a:rPr>
                        <a:t>2 - This town/city has little or no recognition of the community’s concern about mental health.</a:t>
                      </a:r>
                    </a:p>
                  </a:txBody>
                  <a:tcPr anchor="ctr"/>
                </a:tc>
                <a:tc>
                  <a:txBody>
                    <a:bodyPr/>
                    <a:lstStyle/>
                    <a:p>
                      <a:pPr algn="ctr"/>
                      <a:r>
                        <a:rPr lang="en-US" sz="1200" b="1" kern="1200" dirty="0">
                          <a:solidFill>
                            <a:srgbClr val="002060"/>
                          </a:solidFill>
                          <a:effectLst/>
                        </a:rPr>
                        <a:t>11.6</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86466167"/>
                  </a:ext>
                </a:extLst>
              </a:tr>
              <a:tr h="454345">
                <a:tc>
                  <a:txBody>
                    <a:bodyPr/>
                    <a:lstStyle/>
                    <a:p>
                      <a:r>
                        <a:rPr lang="en-US" sz="1200" b="1" kern="1200" dirty="0">
                          <a:solidFill>
                            <a:srgbClr val="002060"/>
                          </a:solidFill>
                          <a:effectLst/>
                        </a:rPr>
                        <a:t>3 - This town/city believes that mental health concerns impact the community, but awareness of the issue is only linked to one or two situations involving mental health.</a:t>
                      </a:r>
                      <a:endParaRPr lang="en-US" sz="1200" b="1" dirty="0">
                        <a:solidFill>
                          <a:srgbClr val="002060"/>
                        </a:solidFill>
                      </a:endParaRPr>
                    </a:p>
                  </a:txBody>
                  <a:tcPr anchor="ctr"/>
                </a:tc>
                <a:tc>
                  <a:txBody>
                    <a:bodyPr/>
                    <a:lstStyle/>
                    <a:p>
                      <a:pPr algn="ctr"/>
                      <a:r>
                        <a:rPr lang="en-US" sz="1200" b="1" kern="1200" dirty="0">
                          <a:solidFill>
                            <a:srgbClr val="002060"/>
                          </a:solidFill>
                          <a:effectLst/>
                        </a:rPr>
                        <a:t>11.8</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4006956238"/>
                  </a:ext>
                </a:extLst>
              </a:tr>
              <a:tr h="454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4 - This town/city recognizes the mental health concerns of the community and leaders on the issue are identifiable, but little planning has been done to address problems and risk factors.</a:t>
                      </a:r>
                    </a:p>
                  </a:txBody>
                  <a:tcPr anchor="ctr"/>
                </a:tc>
                <a:tc>
                  <a:txBody>
                    <a:bodyPr/>
                    <a:lstStyle/>
                    <a:p>
                      <a:pPr algn="ctr"/>
                      <a:r>
                        <a:rPr lang="en-US" sz="1200" b="1" kern="1200" dirty="0">
                          <a:solidFill>
                            <a:srgbClr val="002060"/>
                          </a:solidFill>
                          <a:effectLst/>
                        </a:rPr>
                        <a:t>23.4</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596314602"/>
                  </a:ext>
                </a:extLst>
              </a:tr>
              <a:tr h="320040">
                <a:tc>
                  <a:txBody>
                    <a:bodyPr/>
                    <a:lstStyle/>
                    <a:p>
                      <a:r>
                        <a:rPr lang="en-US" sz="1200" b="1" kern="1200" dirty="0">
                          <a:solidFill>
                            <a:srgbClr val="002060"/>
                          </a:solidFill>
                          <a:effectLst/>
                        </a:rPr>
                        <a:t>5 - This town/city is planning for mental health promotion programs and focuses on practical details, including seeking funds for awareness efforts.</a:t>
                      </a:r>
                    </a:p>
                  </a:txBody>
                  <a:tcPr anchor="ctr"/>
                </a:tc>
                <a:tc>
                  <a:txBody>
                    <a:bodyPr/>
                    <a:lstStyle/>
                    <a:p>
                      <a:pPr algn="ctr"/>
                      <a:r>
                        <a:rPr lang="en-US" sz="1200" b="1" kern="1200" dirty="0">
                          <a:solidFill>
                            <a:srgbClr val="002060"/>
                          </a:solidFill>
                          <a:effectLst/>
                        </a:rPr>
                        <a:t>11.5</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1025420599"/>
                  </a:ext>
                </a:extLst>
              </a:tr>
              <a:tr h="32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6 - This town/city has enough information to justify a mental health promotion program and there is great enthusiasm for the initiative as it begins.</a:t>
                      </a:r>
                    </a:p>
                  </a:txBody>
                  <a:tcPr anchor="ctr"/>
                </a:tc>
                <a:tc>
                  <a:txBody>
                    <a:bodyPr/>
                    <a:lstStyle/>
                    <a:p>
                      <a:pPr algn="ctr"/>
                      <a:r>
                        <a:rPr lang="en-US" sz="1200" b="1" kern="1200" dirty="0">
                          <a:solidFill>
                            <a:srgbClr val="002060"/>
                          </a:solidFill>
                          <a:effectLst/>
                        </a:rPr>
                        <a:t>8.8</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2378615237"/>
                  </a:ext>
                </a:extLst>
              </a:tr>
              <a:tr h="32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7 - This town/city has created policies and/or more than one mental health promotion program is running with financial support and trained staff.</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a:solidFill>
                            <a:srgbClr val="002060"/>
                          </a:solidFill>
                          <a:effectLst/>
                        </a:rPr>
                        <a:t>15.2</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75730928"/>
                  </a:ext>
                </a:extLst>
              </a:tr>
              <a:tr h="454345">
                <a:tc>
                  <a:txBody>
                    <a:bodyPr/>
                    <a:lstStyle/>
                    <a:p>
                      <a:r>
                        <a:rPr lang="en-US" sz="1200" b="1" kern="1200" dirty="0">
                          <a:solidFill>
                            <a:srgbClr val="002060"/>
                          </a:solidFill>
                          <a:effectLst/>
                        </a:rPr>
                        <a:t>8 - This town/city views standard mental health promotion programs as valuable, new programs are being developed to reach out to at-risk populations and there is ongoing sophisticated evaluation of current efforts.</a:t>
                      </a:r>
                    </a:p>
                  </a:txBody>
                  <a:tcPr anchor="ctr"/>
                </a:tc>
                <a:tc>
                  <a:txBody>
                    <a:bodyPr/>
                    <a:lstStyle/>
                    <a:p>
                      <a:pPr algn="ctr"/>
                      <a:r>
                        <a:rPr lang="en-US" sz="1200" b="1" kern="1200" dirty="0">
                          <a:solidFill>
                            <a:srgbClr val="002060"/>
                          </a:solidFill>
                          <a:effectLst/>
                        </a:rPr>
                        <a:t>10.3</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550883680"/>
                  </a:ext>
                </a:extLst>
              </a:tr>
              <a:tr h="454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9 - This town/city has detailed and sophisticated knowledge of prevalence, risk factors, and mental health promotion program effectiveness and the programming is tailored by trained staff to address risk factors within the community.</a:t>
                      </a:r>
                      <a:endParaRPr lang="en-US" sz="1200" b="1" kern="1200" dirty="0">
                        <a:solidFill>
                          <a:srgbClr val="002060"/>
                        </a:solidFill>
                        <a:effectLst/>
                        <a:latin typeface="+mn-lt"/>
                        <a:ea typeface="+mn-ea"/>
                        <a:cs typeface="+mn-cs"/>
                      </a:endParaRPr>
                    </a:p>
                  </a:txBody>
                  <a:tcPr anchor="ctr"/>
                </a:tc>
                <a:tc>
                  <a:txBody>
                    <a:bodyPr/>
                    <a:lstStyle/>
                    <a:p>
                      <a:pPr algn="ctr"/>
                      <a:r>
                        <a:rPr lang="en-US" sz="1200" b="1" kern="1200" dirty="0">
                          <a:solidFill>
                            <a:srgbClr val="002060"/>
                          </a:solidFill>
                          <a:effectLst/>
                        </a:rPr>
                        <a:t>6.6</a:t>
                      </a:r>
                      <a:endParaRPr lang="en-US" sz="12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1787173441"/>
                  </a:ext>
                </a:extLst>
              </a:tr>
            </a:tbl>
          </a:graphicData>
        </a:graphic>
      </p:graphicFrame>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spTree>
    <p:extLst>
      <p:ext uri="{BB962C8B-B14F-4D97-AF65-F5344CB8AC3E}">
        <p14:creationId xmlns:p14="http://schemas.microsoft.com/office/powerpoint/2010/main" val="333391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rotWithShape="1">
          <a:blip r:embed="rId3">
            <a:extLst>
              <a:ext uri="{28A0092B-C50C-407E-A947-70E740481C1C}">
                <a14:useLocalDpi xmlns:a14="http://schemas.microsoft.com/office/drawing/2010/main" val="0"/>
              </a:ext>
            </a:extLst>
          </a:blip>
          <a:srcRect t="9871" b="12198"/>
          <a:stretch/>
        </p:blipFill>
        <p:spPr>
          <a:xfrm>
            <a:off x="348343" y="764414"/>
            <a:ext cx="9886106" cy="5778330"/>
          </a:xfrm>
        </p:spPr>
      </p:pic>
      <p:sp>
        <p:nvSpPr>
          <p:cNvPr id="2" name="Title 1">
            <a:extLst>
              <a:ext uri="{FF2B5EF4-FFF2-40B4-BE49-F238E27FC236}">
                <a16:creationId xmlns:a16="http://schemas.microsoft.com/office/drawing/2014/main" id="{7120711A-5496-5E4C-A769-F9CDD89C629C}"/>
              </a:ext>
            </a:extLst>
          </p:cNvPr>
          <p:cNvSpPr>
            <a:spLocks noGrp="1"/>
          </p:cNvSpPr>
          <p:nvPr>
            <p:ph type="title"/>
          </p:nvPr>
        </p:nvSpPr>
        <p:spPr>
          <a:xfrm>
            <a:off x="348343" y="145143"/>
            <a:ext cx="9869713" cy="825695"/>
          </a:xfrm>
        </p:spPr>
        <p:txBody>
          <a:bodyPr>
            <a:normAutofit/>
          </a:bodyPr>
          <a:lstStyle/>
          <a:p>
            <a:r>
              <a:rPr lang="en-US" sz="2800" dirty="0"/>
              <a:t>DMHAS Regional Behavioral Health Action Organizations (RBHAOs)</a:t>
            </a:r>
          </a:p>
        </p:txBody>
      </p:sp>
      <p:sp>
        <p:nvSpPr>
          <p:cNvPr id="3" name="TextBox 2"/>
          <p:cNvSpPr txBox="1"/>
          <p:nvPr/>
        </p:nvSpPr>
        <p:spPr>
          <a:xfrm>
            <a:off x="9676023" y="2556461"/>
            <a:ext cx="1386348" cy="1200329"/>
          </a:xfrm>
          <a:prstGeom prst="rect">
            <a:avLst/>
          </a:prstGeom>
          <a:noFill/>
        </p:spPr>
        <p:txBody>
          <a:bodyPr wrap="square" rtlCol="0">
            <a:spAutoFit/>
          </a:bodyPr>
          <a:lstStyle/>
          <a:p>
            <a:r>
              <a:rPr lang="en-US" sz="1200" b="1" dirty="0">
                <a:solidFill>
                  <a:srgbClr val="002060"/>
                </a:solidFill>
              </a:rPr>
              <a:t>NOTE:</a:t>
            </a:r>
          </a:p>
          <a:p>
            <a:r>
              <a:rPr lang="en-US" sz="1200" dirty="0">
                <a:solidFill>
                  <a:srgbClr val="002060"/>
                </a:solidFill>
              </a:rPr>
              <a:t>Lyme and Old Lyme have been included in Region 3 for the purposes of this report. </a:t>
            </a:r>
          </a:p>
        </p:txBody>
      </p:sp>
    </p:spTree>
    <p:extLst>
      <p:ext uri="{BB962C8B-B14F-4D97-AF65-F5344CB8AC3E}">
        <p14:creationId xmlns:p14="http://schemas.microsoft.com/office/powerpoint/2010/main" val="420192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Key Informant Demographic Characteristics: </a:t>
            </a:r>
            <a:br>
              <a:rPr lang="en-US" sz="2800" dirty="0"/>
            </a:br>
            <a:r>
              <a:rPr lang="en-US" sz="2800" dirty="0"/>
              <a:t>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1227726716"/>
              </p:ext>
            </p:extLst>
          </p:nvPr>
        </p:nvGraphicFramePr>
        <p:xfrm>
          <a:off x="466344" y="1167502"/>
          <a:ext cx="11402568"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8F8FDF68-B19E-774D-82E5-BF3EF7EEC671}"/>
              </a:ext>
            </a:extLst>
          </p:cNvPr>
          <p:cNvSpPr txBox="1"/>
          <p:nvPr/>
        </p:nvSpPr>
        <p:spPr>
          <a:xfrm>
            <a:off x="574716" y="2296719"/>
            <a:ext cx="546047" cy="369332"/>
          </a:xfrm>
          <a:prstGeom prst="rect">
            <a:avLst/>
          </a:prstGeom>
          <a:noFill/>
        </p:spPr>
        <p:txBody>
          <a:bodyPr wrap="none" rtlCol="0">
            <a:spAutoFit/>
          </a:bodyPr>
          <a:lstStyle/>
          <a:p>
            <a:r>
              <a:rPr lang="en-US" b="1" dirty="0">
                <a:solidFill>
                  <a:schemeClr val="accent6"/>
                </a:solidFill>
              </a:rPr>
              <a:t>Age</a:t>
            </a:r>
          </a:p>
        </p:txBody>
      </p:sp>
      <p:sp>
        <p:nvSpPr>
          <p:cNvPr id="6" name="TextBox 5">
            <a:extLst>
              <a:ext uri="{FF2B5EF4-FFF2-40B4-BE49-F238E27FC236}">
                <a16:creationId xmlns:a16="http://schemas.microsoft.com/office/drawing/2014/main" id="{0101DA93-B30C-AE46-AB75-077E7147E28E}"/>
              </a:ext>
            </a:extLst>
          </p:cNvPr>
          <p:cNvSpPr txBox="1"/>
          <p:nvPr/>
        </p:nvSpPr>
        <p:spPr>
          <a:xfrm>
            <a:off x="574717" y="5015106"/>
            <a:ext cx="639919" cy="369332"/>
          </a:xfrm>
          <a:prstGeom prst="rect">
            <a:avLst/>
          </a:prstGeom>
          <a:noFill/>
        </p:spPr>
        <p:txBody>
          <a:bodyPr wrap="none" rtlCol="0">
            <a:spAutoFit/>
          </a:bodyPr>
          <a:lstStyle/>
          <a:p>
            <a:r>
              <a:rPr lang="en-US" b="1" dirty="0">
                <a:solidFill>
                  <a:srgbClr val="C00000"/>
                </a:solidFill>
              </a:rPr>
              <a:t>Race</a:t>
            </a:r>
          </a:p>
        </p:txBody>
      </p:sp>
      <p:sp>
        <p:nvSpPr>
          <p:cNvPr id="8" name="TextBox 7">
            <a:extLst>
              <a:ext uri="{FF2B5EF4-FFF2-40B4-BE49-F238E27FC236}">
                <a16:creationId xmlns:a16="http://schemas.microsoft.com/office/drawing/2014/main" id="{FA8A356D-2248-EC40-9B17-8539DA01B914}"/>
              </a:ext>
            </a:extLst>
          </p:cNvPr>
          <p:cNvSpPr txBox="1"/>
          <p:nvPr/>
        </p:nvSpPr>
        <p:spPr>
          <a:xfrm>
            <a:off x="574716" y="3813556"/>
            <a:ext cx="891591" cy="369332"/>
          </a:xfrm>
          <a:prstGeom prst="rect">
            <a:avLst/>
          </a:prstGeom>
          <a:noFill/>
        </p:spPr>
        <p:txBody>
          <a:bodyPr wrap="none" rtlCol="0">
            <a:spAutoFit/>
          </a:bodyPr>
          <a:lstStyle/>
          <a:p>
            <a:r>
              <a:rPr lang="en-US" b="1" dirty="0">
                <a:solidFill>
                  <a:schemeClr val="accent4"/>
                </a:solidFill>
              </a:rPr>
              <a:t>Gender</a:t>
            </a:r>
          </a:p>
        </p:txBody>
      </p:sp>
      <p:sp>
        <p:nvSpPr>
          <p:cNvPr id="4" name="TextBox 3"/>
          <p:cNvSpPr txBox="1"/>
          <p:nvPr/>
        </p:nvSpPr>
        <p:spPr>
          <a:xfrm>
            <a:off x="10410126" y="1592706"/>
            <a:ext cx="1101584" cy="523220"/>
          </a:xfrm>
          <a:prstGeom prst="rect">
            <a:avLst/>
          </a:prstGeom>
          <a:noFill/>
        </p:spPr>
        <p:txBody>
          <a:bodyPr wrap="none" rtlCol="0">
            <a:spAutoFit/>
          </a:bodyPr>
          <a:lstStyle/>
          <a:p>
            <a:r>
              <a:rPr lang="en-US" sz="2800" dirty="0">
                <a:solidFill>
                  <a:srgbClr val="002060"/>
                </a:solidFill>
                <a:latin typeface="+mj-lt"/>
                <a:ea typeface="+mj-ea"/>
                <a:cs typeface="+mj-cs"/>
              </a:rPr>
              <a:t>n=370</a:t>
            </a:r>
          </a:p>
        </p:txBody>
      </p:sp>
      <p:sp>
        <p:nvSpPr>
          <p:cNvPr id="10" name="TextBox 9">
            <a:extLst>
              <a:ext uri="{FF2B5EF4-FFF2-40B4-BE49-F238E27FC236}">
                <a16:creationId xmlns:a16="http://schemas.microsoft.com/office/drawing/2014/main" id="{FA8A356D-2248-EC40-9B17-8539DA01B914}"/>
              </a:ext>
            </a:extLst>
          </p:cNvPr>
          <p:cNvSpPr txBox="1"/>
          <p:nvPr/>
        </p:nvSpPr>
        <p:spPr>
          <a:xfrm>
            <a:off x="574716" y="6305756"/>
            <a:ext cx="3390800" cy="307777"/>
          </a:xfrm>
          <a:prstGeom prst="rect">
            <a:avLst/>
          </a:prstGeom>
          <a:noFill/>
        </p:spPr>
        <p:txBody>
          <a:bodyPr wrap="none" rtlCol="0">
            <a:spAutoFit/>
          </a:bodyPr>
          <a:lstStyle/>
          <a:p>
            <a:r>
              <a:rPr lang="en-US" sz="1400" b="1" dirty="0">
                <a:solidFill>
                  <a:srgbClr val="002060"/>
                </a:solidFill>
                <a:cs typeface="Arial" panose="020B0604020202020204" pitchFamily="34" charset="0"/>
              </a:rPr>
              <a:t>* Includes Gender-neutral and Transgender</a:t>
            </a:r>
          </a:p>
        </p:txBody>
      </p:sp>
    </p:spTree>
    <p:extLst>
      <p:ext uri="{BB962C8B-B14F-4D97-AF65-F5344CB8AC3E}">
        <p14:creationId xmlns:p14="http://schemas.microsoft.com/office/powerpoint/2010/main" val="378593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Key Informant Stakeholder Affiliation: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2956900783"/>
              </p:ext>
            </p:extLst>
          </p:nvPr>
        </p:nvGraphicFramePr>
        <p:xfrm>
          <a:off x="208722" y="1129759"/>
          <a:ext cx="11530197"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1">
            <a:extLst>
              <a:ext uri="{FF2B5EF4-FFF2-40B4-BE49-F238E27FC236}">
                <a16:creationId xmlns:a16="http://schemas.microsoft.com/office/drawing/2014/main" id="{FB8B028A-44BA-4E4B-BE32-25E8F1A42513}"/>
              </a:ext>
            </a:extLst>
          </p:cNvPr>
          <p:cNvSpPr txBox="1"/>
          <p:nvPr/>
        </p:nvSpPr>
        <p:spPr>
          <a:xfrm>
            <a:off x="266374" y="6219167"/>
            <a:ext cx="6838514" cy="301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olidFill>
                  <a:srgbClr val="002060"/>
                </a:solidFill>
                <a:cs typeface="Arial" panose="020B0604020202020204" pitchFamily="34" charset="0"/>
              </a:rPr>
              <a:t>* Personal or family experience with mental illness, substance misuse, or problem gambling</a:t>
            </a:r>
          </a:p>
        </p:txBody>
      </p:sp>
    </p:spTree>
    <p:extLst>
      <p:ext uri="{BB962C8B-B14F-4D97-AF65-F5344CB8AC3E}">
        <p14:creationId xmlns:p14="http://schemas.microsoft.com/office/powerpoint/2010/main" val="2401360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Freeform: Shape 3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6" name="Freeform: Shape 3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F7D0945-C068-7E45-A671-13BFEAAF9519}"/>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8800" b="1" kern="1200" dirty="0">
                <a:solidFill>
                  <a:schemeClr val="accent6"/>
                </a:solidFill>
                <a:latin typeface="+mj-lt"/>
                <a:ea typeface="+mj-ea"/>
                <a:cs typeface="+mj-cs"/>
              </a:rPr>
              <a:t>Substance Misuse</a:t>
            </a:r>
          </a:p>
        </p:txBody>
      </p:sp>
      <p:sp>
        <p:nvSpPr>
          <p:cNvPr id="38" name="Rectangle 3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57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414753" cy="873041"/>
          </a:xfrm>
        </p:spPr>
        <p:txBody>
          <a:bodyPr>
            <a:normAutofit/>
          </a:bodyPr>
          <a:lstStyle/>
          <a:p>
            <a:pPr algn="ctr"/>
            <a:r>
              <a:rPr lang="en-US" sz="2800" dirty="0"/>
              <a:t>Problem Substances of Greatest Concern for Age Groups, According to Key Informants: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2745950218"/>
              </p:ext>
            </p:extLst>
          </p:nvPr>
        </p:nvGraphicFramePr>
        <p:xfrm>
          <a:off x="289414" y="1238166"/>
          <a:ext cx="11480502" cy="5436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3075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Community Attitudes Toward Substance Misuse Prevention </a:t>
            </a:r>
            <a:br>
              <a:rPr lang="en-US" sz="2800" dirty="0"/>
            </a:br>
            <a:r>
              <a:rPr lang="en-US" sz="2800" dirty="0"/>
              <a:t>[Q15]: APW CRS, 2022</a:t>
            </a:r>
          </a:p>
        </p:txBody>
      </p:sp>
      <p:pic>
        <p:nvPicPr>
          <p:cNvPr id="5" name="Picture 4" descr="CPES logo final 0228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9799" y="178898"/>
            <a:ext cx="1744494" cy="873041"/>
          </a:xfrm>
          <a:prstGeom prst="rect">
            <a:avLst/>
          </a:prstGeom>
          <a:noFill/>
          <a:ln>
            <a:noFill/>
          </a:ln>
        </p:spPr>
      </p:pic>
      <p:graphicFrame>
        <p:nvGraphicFramePr>
          <p:cNvPr id="7" name="Chart 6"/>
          <p:cNvGraphicFramePr/>
          <p:nvPr>
            <p:extLst>
              <p:ext uri="{D42A27DB-BD31-4B8C-83A1-F6EECF244321}">
                <p14:modId xmlns:p14="http://schemas.microsoft.com/office/powerpoint/2010/main" val="3891223408"/>
              </p:ext>
            </p:extLst>
          </p:nvPr>
        </p:nvGraphicFramePr>
        <p:xfrm>
          <a:off x="403343" y="1238166"/>
          <a:ext cx="11200494"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E501F6D7-A64A-7549-B6F5-12A781C063E2}"/>
              </a:ext>
            </a:extLst>
          </p:cNvPr>
          <p:cNvSpPr txBox="1"/>
          <p:nvPr/>
        </p:nvSpPr>
        <p:spPr>
          <a:xfrm>
            <a:off x="554587" y="1692249"/>
            <a:ext cx="5687583" cy="369332"/>
          </a:xfrm>
          <a:prstGeom prst="rect">
            <a:avLst/>
          </a:prstGeom>
          <a:noFill/>
        </p:spPr>
        <p:txBody>
          <a:bodyPr wrap="none" rtlCol="0">
            <a:spAutoFit/>
          </a:bodyPr>
          <a:lstStyle/>
          <a:p>
            <a:pPr algn="ctr"/>
            <a:r>
              <a:rPr lang="en-US" b="1" i="1" dirty="0">
                <a:solidFill>
                  <a:schemeClr val="accent6"/>
                </a:solidFill>
              </a:rPr>
              <a:t>Key Informant believes that most community residents ….</a:t>
            </a:r>
            <a:endParaRPr lang="en-US" b="1" dirty="0">
              <a:solidFill>
                <a:schemeClr val="accent6"/>
              </a:solidFill>
            </a:endParaRPr>
          </a:p>
        </p:txBody>
      </p:sp>
    </p:spTree>
    <p:extLst>
      <p:ext uri="{BB962C8B-B14F-4D97-AF65-F5344CB8AC3E}">
        <p14:creationId xmlns:p14="http://schemas.microsoft.com/office/powerpoint/2010/main" val="3865996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5766</TotalTime>
  <Words>1689</Words>
  <Application>Microsoft Office PowerPoint</Application>
  <PresentationFormat>Widescreen</PresentationFormat>
  <Paragraphs>212</Paragraphs>
  <Slides>31</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2022 Connecticut Community Readiness Survey Results:  Region 2 South Central  Alliance for Prevention and Wellness</vt:lpstr>
      <vt:lpstr>Connecticut Community Readiness Survey (CRS) Objectives</vt:lpstr>
      <vt:lpstr>Connecticut Community Readiness Survey (CRS) Approach</vt:lpstr>
      <vt:lpstr>DMHAS Regional Behavioral Health Action Organizations (RBHAOs)</vt:lpstr>
      <vt:lpstr>Key Informant Demographic Characteristics:  APW CRS, 2022</vt:lpstr>
      <vt:lpstr>Key Informant Stakeholder Affiliation: APW CRS, 2022</vt:lpstr>
      <vt:lpstr>Substance Misuse</vt:lpstr>
      <vt:lpstr>Problem Substances of Greatest Concern for Age Groups, According to Key Informants: APW CRS, 2022</vt:lpstr>
      <vt:lpstr>Community Attitudes Toward Substance Misuse Prevention  [Q15]: APW CRS, 2022</vt:lpstr>
      <vt:lpstr>Community Attitudes Toward Substance Misuse Prevention  [Q15]: APW CRS, 2022</vt:lpstr>
      <vt:lpstr>Perceived Barriers/Assets to Substance Misuse Prevention Activities in the Community [Q18]: APW CRS, 2022</vt:lpstr>
      <vt:lpstr>Mental Health</vt:lpstr>
      <vt:lpstr>Mental Health Issue of Greatest Concern for Age Groups, According to Key Informants: APW CRS, 2022</vt:lpstr>
      <vt:lpstr>Community Attitudes Toward Mental Health [Q16]: APW CRS, 2022</vt:lpstr>
      <vt:lpstr>Perceived Barriers/Assets to Mental Health Promotion Activities in the Community [Q19]: APW CRS, 2022</vt:lpstr>
      <vt:lpstr>Suicide</vt:lpstr>
      <vt:lpstr>In your opinion, how much community support is there for suicide prevention efforts? [Q25]: APW CRS, 2020-2022</vt:lpstr>
      <vt:lpstr>How would you rate your community’s ability to implement suicide prevention efforts? [Q26]: APW CRS, 2020-2022</vt:lpstr>
      <vt:lpstr>Awareness of Suicide Prevention Supports in Place in the Community [Q27]: APW CRS, 2022</vt:lpstr>
      <vt:lpstr>Problem Gambling</vt:lpstr>
      <vt:lpstr>Perceived Age Group of Greatest Concern for Problem Gambling Behaviors and Effects, According to Key Informants  [Q14]: APW CRS, 2022</vt:lpstr>
      <vt:lpstr>Community Attitudes Toward Gambling and Gaming [Q17]: APW CRS, 2022</vt:lpstr>
      <vt:lpstr>How important is it to prevent problem gambling/gaming addiction in your community? [Q20]:  APW CRS, 2020-2022</vt:lpstr>
      <vt:lpstr>How would you rate your community’s ability to raise awareness about the risks of problem gambling/gaming addiction? [Q21]: APW CRS, 2020-2022</vt:lpstr>
      <vt:lpstr>How aware are community residents that gambling activities* can become an addiction for some people? [Q22]:  APW CRS, 2020-2022</vt:lpstr>
      <vt:lpstr>How aware are community residents that there is treatment available for individuals experiencing problems with gambling such as individual and group counseling? [Q23]: APW CRS, 2022</vt:lpstr>
      <vt:lpstr>How aware are community residents that there are resources available for persons affected (significant others, spouses, and children) from problem gambling such as individual counseling and support? [Q24]:  APW CRS, 2022</vt:lpstr>
      <vt:lpstr>Overall Community Readiness</vt:lpstr>
      <vt:lpstr>Community Readiness to Undertake Behavioral Health Promotion Activities* [Q28]: APW CRS, 2022</vt:lpstr>
      <vt:lpstr>Key Informant Ratings of the Community Stage of Readiness  for Substance Misuse Prevention [Q29]: APW CRS, 2022</vt:lpstr>
      <vt:lpstr>Key Informant Ratings of the Community Stage of Readiness  for Mental Health Promotion [Q30]: APW CRS, 2022</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Mohamed-Abouh,Fawatih</dc:creator>
  <cp:lastModifiedBy>Sussman,Jennifer E.</cp:lastModifiedBy>
  <cp:revision>396</cp:revision>
  <cp:lastPrinted>2018-10-19T18:23:54Z</cp:lastPrinted>
  <dcterms:created xsi:type="dcterms:W3CDTF">2018-08-03T16:07:48Z</dcterms:created>
  <dcterms:modified xsi:type="dcterms:W3CDTF">2022-09-07T20:46:30Z</dcterms:modified>
</cp:coreProperties>
</file>